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 id="269" r:id="rId61"/>
    <p:sldId id="270" r:id="rId62"/>
    <p:sldId id="271" r:id="rId63"/>
    <p:sldId id="272" r:id="rId64"/>
    <p:sldId id="273" r:id="rId65"/>
    <p:sldId id="274" r:id="rId66"/>
    <p:sldId id="275" r:id="rId67"/>
    <p:sldId id="276" r:id="rId68"/>
    <p:sldId id="277" r:id="rId69"/>
    <p:sldId id="278" r:id="rId70"/>
    <p:sldId id="279"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
      <p:font typeface="Muli" charset="1" panose="00000500000000000000"/>
      <p:regular r:id="rId34"/>
    </p:embeddedFont>
    <p:embeddedFont>
      <p:font typeface="Muli Bold" charset="1" panose="00000800000000000000"/>
      <p:regular r:id="rId35"/>
    </p:embeddedFont>
    <p:embeddedFont>
      <p:font typeface="Muli Italics" charset="1" panose="00000500000000000000"/>
      <p:regular r:id="rId36"/>
    </p:embeddedFont>
    <p:embeddedFont>
      <p:font typeface="Muli Bold Italics" charset="1" panose="00000800000000000000"/>
      <p:regular r:id="rId37"/>
    </p:embeddedFont>
    <p:embeddedFont>
      <p:font typeface="Muli Extra-Light" charset="1" panose="00000300000000000000"/>
      <p:regular r:id="rId38"/>
    </p:embeddedFont>
    <p:embeddedFont>
      <p:font typeface="Muli Extra-Light Italics" charset="1" panose="00000300000000000000"/>
      <p:regular r:id="rId39"/>
    </p:embeddedFont>
    <p:embeddedFont>
      <p:font typeface="Muli Light" charset="1" panose="00000400000000000000"/>
      <p:regular r:id="rId40"/>
    </p:embeddedFont>
    <p:embeddedFont>
      <p:font typeface="Muli Light Italics" charset="1" panose="00000400000000000000"/>
      <p:regular r:id="rId41"/>
    </p:embeddedFont>
    <p:embeddedFont>
      <p:font typeface="Muli Semi-Bold" charset="1" panose="00000700000000000000"/>
      <p:regular r:id="rId42"/>
    </p:embeddedFont>
    <p:embeddedFont>
      <p:font typeface="Muli Semi-Bold Italics" charset="1" panose="00000700000000000000"/>
      <p:regular r:id="rId43"/>
    </p:embeddedFont>
    <p:embeddedFont>
      <p:font typeface="Muli Ultra-Bold" charset="1" panose="00000900000000000000"/>
      <p:regular r:id="rId44"/>
    </p:embeddedFont>
    <p:embeddedFont>
      <p:font typeface="Muli Ultra-Bold Italics" charset="1" panose="00000900000000000000"/>
      <p:regular r:id="rId45"/>
    </p:embeddedFont>
    <p:embeddedFont>
      <p:font typeface="Muli Heavy" charset="1" panose="00000A00000000000000"/>
      <p:regular r:id="rId46"/>
    </p:embeddedFont>
    <p:embeddedFont>
      <p:font typeface="Muli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61" Target="slides/slide14.xml" Type="http://schemas.openxmlformats.org/officeDocument/2006/relationships/slide"/><Relationship Id="rId62" Target="slides/slide15.xml" Type="http://schemas.openxmlformats.org/officeDocument/2006/relationships/slide"/><Relationship Id="rId63" Target="slides/slide16.xml" Type="http://schemas.openxmlformats.org/officeDocument/2006/relationships/slide"/><Relationship Id="rId64" Target="slides/slide17.xml" Type="http://schemas.openxmlformats.org/officeDocument/2006/relationships/slide"/><Relationship Id="rId65" Target="slides/slide18.xml" Type="http://schemas.openxmlformats.org/officeDocument/2006/relationships/slide"/><Relationship Id="rId66" Target="slides/slide19.xml" Type="http://schemas.openxmlformats.org/officeDocument/2006/relationships/slide"/><Relationship Id="rId67" Target="slides/slide20.xml" Type="http://schemas.openxmlformats.org/officeDocument/2006/relationships/slide"/><Relationship Id="rId68" Target="slides/slide21.xml" Type="http://schemas.openxmlformats.org/officeDocument/2006/relationships/slide"/><Relationship Id="rId69" Target="slides/slide22.xml" Type="http://schemas.openxmlformats.org/officeDocument/2006/relationships/slide"/><Relationship Id="rId7" Target="fonts/font7.fntdata" Type="http://schemas.openxmlformats.org/officeDocument/2006/relationships/font"/><Relationship Id="rId70" Target="slides/slide23.xml" Type="http://schemas.openxmlformats.org/officeDocument/2006/relationships/slide"/><Relationship Id="rId71" Target="slides/slide24.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VAFzMrD71wU.mp4" Type="http://schemas.openxmlformats.org/officeDocument/2006/relationships/video"/><Relationship Id="rId4" Target="../media/VAFzMrD71wU.mp4" Type="http://schemas.microsoft.com/office/2007/relationships/media"/></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2872211" y="-2776467"/>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463626"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4778711" y="7667323"/>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28700" y="636433"/>
            <a:ext cx="1195032" cy="1195032"/>
          </a:xfrm>
          <a:custGeom>
            <a:avLst/>
            <a:gdLst/>
            <a:ahLst/>
            <a:cxnLst/>
            <a:rect r="r" b="b" t="t" l="l"/>
            <a:pathLst>
              <a:path h="1195032" w="1195032">
                <a:moveTo>
                  <a:pt x="0" y="0"/>
                </a:moveTo>
                <a:lnTo>
                  <a:pt x="1195032" y="0"/>
                </a:lnTo>
                <a:lnTo>
                  <a:pt x="1195032" y="1195033"/>
                </a:lnTo>
                <a:lnTo>
                  <a:pt x="0" y="1195033"/>
                </a:lnTo>
                <a:lnTo>
                  <a:pt x="0" y="0"/>
                </a:lnTo>
                <a:close/>
              </a:path>
            </a:pathLst>
          </a:custGeom>
          <a:blipFill>
            <a:blip r:embed="rId3"/>
            <a:stretch>
              <a:fillRect l="0" t="0" r="0" b="0"/>
            </a:stretch>
          </a:blipFill>
        </p:spPr>
      </p:sp>
      <p:sp>
        <p:nvSpPr>
          <p:cNvPr name="TextBox 10" id="10"/>
          <p:cNvSpPr txBox="true"/>
          <p:nvPr/>
        </p:nvSpPr>
        <p:spPr>
          <a:xfrm rot="0">
            <a:off x="1028700" y="2889878"/>
            <a:ext cx="13029056" cy="2228215"/>
          </a:xfrm>
          <a:prstGeom prst="rect">
            <a:avLst/>
          </a:prstGeom>
        </p:spPr>
        <p:txBody>
          <a:bodyPr anchor="t" rtlCol="false" tIns="0" lIns="0" bIns="0" rIns="0">
            <a:spAutoFit/>
          </a:bodyPr>
          <a:lstStyle/>
          <a:p>
            <a:pPr>
              <a:lnSpc>
                <a:spcPts val="8959"/>
              </a:lnSpc>
              <a:spcBef>
                <a:spcPct val="0"/>
              </a:spcBef>
            </a:pPr>
            <a:r>
              <a:rPr lang="en-US" sz="6399">
                <a:solidFill>
                  <a:srgbClr val="000000"/>
                </a:solidFill>
                <a:latin typeface="Muli Bold"/>
              </a:rPr>
              <a:t>Module truyền nhận hồng ngoại (IR Transmiter/Receiver)</a:t>
            </a:r>
          </a:p>
        </p:txBody>
      </p:sp>
      <p:sp>
        <p:nvSpPr>
          <p:cNvPr name="TextBox 11" id="11"/>
          <p:cNvSpPr txBox="true"/>
          <p:nvPr/>
        </p:nvSpPr>
        <p:spPr>
          <a:xfrm rot="0">
            <a:off x="2306994" y="903432"/>
            <a:ext cx="8156632" cy="603885"/>
          </a:xfrm>
          <a:prstGeom prst="rect">
            <a:avLst/>
          </a:prstGeom>
        </p:spPr>
        <p:txBody>
          <a:bodyPr anchor="t" rtlCol="false" tIns="0" lIns="0" bIns="0" rIns="0">
            <a:spAutoFit/>
          </a:bodyPr>
          <a:lstStyle/>
          <a:p>
            <a:pPr algn="l" marL="0" indent="0" lvl="0">
              <a:lnSpc>
                <a:spcPts val="5040"/>
              </a:lnSpc>
              <a:spcBef>
                <a:spcPct val="0"/>
              </a:spcBef>
            </a:pPr>
            <a:r>
              <a:rPr lang="en-US" sz="3600">
                <a:solidFill>
                  <a:srgbClr val="000000"/>
                </a:solidFill>
                <a:latin typeface="Muli Bold"/>
              </a:rPr>
              <a:t>ĐẠI HỌC BÁCH KHOA ĐÀ NẴNG</a:t>
            </a:r>
          </a:p>
        </p:txBody>
      </p:sp>
      <p:sp>
        <p:nvSpPr>
          <p:cNvPr name="TextBox 12" id="12"/>
          <p:cNvSpPr txBox="true"/>
          <p:nvPr/>
        </p:nvSpPr>
        <p:spPr>
          <a:xfrm rot="0">
            <a:off x="1358617" y="5618608"/>
            <a:ext cx="11750074" cy="4432935"/>
          </a:xfrm>
          <a:prstGeom prst="rect">
            <a:avLst/>
          </a:prstGeom>
        </p:spPr>
        <p:txBody>
          <a:bodyPr anchor="t" rtlCol="false" tIns="0" lIns="0" bIns="0" rIns="0">
            <a:spAutoFit/>
          </a:bodyPr>
          <a:lstStyle/>
          <a:p>
            <a:pPr>
              <a:lnSpc>
                <a:spcPts val="5040"/>
              </a:lnSpc>
            </a:pPr>
            <a:r>
              <a:rPr lang="en-US" sz="3600">
                <a:solidFill>
                  <a:srgbClr val="000000"/>
                </a:solidFill>
                <a:latin typeface="Muli Bold"/>
              </a:rPr>
              <a:t>Giảng viên:</a:t>
            </a:r>
            <a:r>
              <a:rPr lang="en-US" sz="3600">
                <a:solidFill>
                  <a:srgbClr val="000000"/>
                </a:solidFill>
                <a:latin typeface="Muli"/>
              </a:rPr>
              <a:t> TS. Bùi Thị Thanh Thanh</a:t>
            </a:r>
          </a:p>
          <a:p>
            <a:pPr>
              <a:lnSpc>
                <a:spcPts val="5040"/>
              </a:lnSpc>
            </a:pPr>
            <a:r>
              <a:rPr lang="en-US" sz="3600">
                <a:solidFill>
                  <a:srgbClr val="000000"/>
                </a:solidFill>
                <a:latin typeface="Muli Bold"/>
              </a:rPr>
              <a:t>Nhóm 8:</a:t>
            </a:r>
          </a:p>
          <a:p>
            <a:pPr>
              <a:lnSpc>
                <a:spcPts val="5040"/>
              </a:lnSpc>
            </a:pPr>
            <a:r>
              <a:rPr lang="en-US" sz="3600">
                <a:solidFill>
                  <a:srgbClr val="000000"/>
                </a:solidFill>
                <a:latin typeface="Muli"/>
              </a:rPr>
              <a:t>Nguyễn Trương Anh Minh</a:t>
            </a:r>
          </a:p>
          <a:p>
            <a:pPr>
              <a:lnSpc>
                <a:spcPts val="5040"/>
              </a:lnSpc>
            </a:pPr>
            <a:r>
              <a:rPr lang="en-US" sz="3600">
                <a:solidFill>
                  <a:srgbClr val="000000"/>
                </a:solidFill>
                <a:latin typeface="Muli"/>
              </a:rPr>
              <a:t>Huỳnh Hải Đăng</a:t>
            </a:r>
          </a:p>
          <a:p>
            <a:pPr>
              <a:lnSpc>
                <a:spcPts val="5040"/>
              </a:lnSpc>
            </a:pPr>
            <a:r>
              <a:rPr lang="en-US" sz="3600">
                <a:solidFill>
                  <a:srgbClr val="000000"/>
                </a:solidFill>
                <a:latin typeface="Muli"/>
              </a:rPr>
              <a:t>Trương Công Hoàng Long</a:t>
            </a:r>
          </a:p>
          <a:p>
            <a:pPr>
              <a:lnSpc>
                <a:spcPts val="5040"/>
              </a:lnSpc>
            </a:pPr>
            <a:r>
              <a:rPr lang="en-US" sz="3600">
                <a:solidFill>
                  <a:srgbClr val="000000"/>
                </a:solidFill>
                <a:latin typeface="Muli"/>
              </a:rPr>
              <a:t>Nguyễn Thị Thu Hà</a:t>
            </a:r>
          </a:p>
          <a:p>
            <a:pPr>
              <a:lnSpc>
                <a:spcPts val="5040"/>
              </a:lnSpc>
              <a:spcBef>
                <a:spcPct val="0"/>
              </a:spcBef>
            </a:pPr>
          </a:p>
        </p:txBody>
      </p:sp>
    </p:spTree>
  </p:cSld>
  <p:clrMapOvr>
    <a:masterClrMapping/>
  </p:clrMapOvr>
</p:sld>
</file>

<file path=ppt/slides/slide10.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2608512" y="646458"/>
            <a:ext cx="13070976" cy="3276600"/>
          </a:xfrm>
          <a:prstGeom prst="rect">
            <a:avLst/>
          </a:prstGeom>
        </p:spPr>
        <p:txBody>
          <a:bodyPr anchor="t" rtlCol="false" tIns="0" lIns="0" bIns="0" rIns="0">
            <a:spAutoFit/>
          </a:bodyPr>
          <a:lstStyle/>
          <a:p>
            <a:pPr algn="ctr">
              <a:lnSpc>
                <a:spcPts val="8640"/>
              </a:lnSpc>
            </a:pPr>
            <a:r>
              <a:rPr lang="en-US" sz="7200">
                <a:solidFill>
                  <a:srgbClr val="101010"/>
                </a:solidFill>
                <a:latin typeface="Muli Bold"/>
              </a:rPr>
              <a:t>IR TRANSMISSION PROTOCOLS</a:t>
            </a:r>
          </a:p>
          <a:p>
            <a:pPr algn="ctr" marL="0" indent="0" lvl="0">
              <a:lnSpc>
                <a:spcPts val="8640"/>
              </a:lnSpc>
              <a:spcBef>
                <a:spcPct val="0"/>
              </a:spcBef>
            </a:pPr>
          </a:p>
        </p:txBody>
      </p:sp>
      <p:sp>
        <p:nvSpPr>
          <p:cNvPr name="TextBox 6" id="6"/>
          <p:cNvSpPr txBox="true"/>
          <p:nvPr/>
        </p:nvSpPr>
        <p:spPr>
          <a:xfrm rot="0">
            <a:off x="1495210" y="3548742"/>
            <a:ext cx="15297581" cy="237109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Muli"/>
              </a:rPr>
              <a:t>Pattern trong đó tín hiệu IR đã điều chế được chuyển đổi thành nhị phân được xác định bởi giao thức truyền. Có nhiều giao thức truyền IR. Sony, Matsushita, NEC và RC5 là một số giao thức phổ biến. Giao thức NEC cũng là loại phổ biến nhất trong các dự án Arduino.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3203479" y="2300833"/>
            <a:ext cx="11881043" cy="5685334"/>
          </a:xfrm>
          <a:custGeom>
            <a:avLst/>
            <a:gdLst/>
            <a:ahLst/>
            <a:cxnLst/>
            <a:rect r="r" b="b" t="t" l="l"/>
            <a:pathLst>
              <a:path h="5685334" w="11881043">
                <a:moveTo>
                  <a:pt x="0" y="0"/>
                </a:moveTo>
                <a:lnTo>
                  <a:pt x="11881042" y="0"/>
                </a:lnTo>
                <a:lnTo>
                  <a:pt x="11881042" y="5685334"/>
                </a:lnTo>
                <a:lnTo>
                  <a:pt x="0" y="5685334"/>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NEC PROTOCOL</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3146606" y="3569184"/>
            <a:ext cx="11994789" cy="3148632"/>
          </a:xfrm>
          <a:custGeom>
            <a:avLst/>
            <a:gdLst/>
            <a:ahLst/>
            <a:cxnLst/>
            <a:rect r="r" b="b" t="t" l="l"/>
            <a:pathLst>
              <a:path h="3148632" w="11994789">
                <a:moveTo>
                  <a:pt x="0" y="0"/>
                </a:moveTo>
                <a:lnTo>
                  <a:pt x="11994788" y="0"/>
                </a:lnTo>
                <a:lnTo>
                  <a:pt x="11994788" y="3148632"/>
                </a:lnTo>
                <a:lnTo>
                  <a:pt x="0" y="3148632"/>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RC5 PROTOCOL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51465" y="-2544328"/>
            <a:ext cx="9898854" cy="8599630"/>
          </a:xfrm>
          <a:custGeom>
            <a:avLst/>
            <a:gdLst/>
            <a:ahLst/>
            <a:cxnLst/>
            <a:rect r="r" b="b" t="t" l="l"/>
            <a:pathLst>
              <a:path h="8599630" w="9898854">
                <a:moveTo>
                  <a:pt x="0" y="0"/>
                </a:moveTo>
                <a:lnTo>
                  <a:pt x="9898854" y="0"/>
                </a:lnTo>
                <a:lnTo>
                  <a:pt x="9898854" y="8599629"/>
                </a:lnTo>
                <a:lnTo>
                  <a:pt x="0" y="8599629"/>
                </a:lnTo>
                <a:lnTo>
                  <a:pt x="0" y="0"/>
                </a:lnTo>
                <a:close/>
              </a:path>
            </a:pathLst>
          </a:custGeom>
          <a:blipFill>
            <a:blip r:embed="rId2"/>
            <a:stretch>
              <a:fillRect l="0" t="0" r="0" b="0"/>
            </a:stretch>
          </a:blipFill>
        </p:spPr>
      </p:sp>
      <p:sp>
        <p:nvSpPr>
          <p:cNvPr name="TextBox 3" id="3"/>
          <p:cNvSpPr txBox="true"/>
          <p:nvPr/>
        </p:nvSpPr>
        <p:spPr>
          <a:xfrm rot="0">
            <a:off x="2451468" y="3104112"/>
            <a:ext cx="8525731" cy="1219200"/>
          </a:xfrm>
          <a:prstGeom prst="rect">
            <a:avLst/>
          </a:prstGeom>
        </p:spPr>
        <p:txBody>
          <a:bodyPr anchor="t" rtlCol="false" tIns="0" lIns="0" bIns="0" rIns="0">
            <a:spAutoFit/>
          </a:bodyPr>
          <a:lstStyle/>
          <a:p>
            <a:pPr algn="l" marL="0" indent="0" lvl="0">
              <a:lnSpc>
                <a:spcPts val="9600"/>
              </a:lnSpc>
              <a:spcBef>
                <a:spcPct val="0"/>
              </a:spcBef>
            </a:pPr>
            <a:r>
              <a:rPr lang="en-US" sz="8000">
                <a:solidFill>
                  <a:srgbClr val="101010"/>
                </a:solidFill>
                <a:latin typeface="Montserrat Bold"/>
              </a:rPr>
              <a:t>THỰC HÀNH</a:t>
            </a:r>
          </a:p>
        </p:txBody>
      </p:sp>
      <p:sp>
        <p:nvSpPr>
          <p:cNvPr name="Freeform 4" id="4"/>
          <p:cNvSpPr/>
          <p:nvPr/>
        </p:nvSpPr>
        <p:spPr>
          <a:xfrm flipH="false" flipV="false" rot="0">
            <a:off x="2451468" y="5453784"/>
            <a:ext cx="1335793" cy="1647279"/>
          </a:xfrm>
          <a:custGeom>
            <a:avLst/>
            <a:gdLst/>
            <a:ahLst/>
            <a:cxnLst/>
            <a:rect r="r" b="b" t="t" l="l"/>
            <a:pathLst>
              <a:path h="1647279" w="1335793">
                <a:moveTo>
                  <a:pt x="0" y="0"/>
                </a:moveTo>
                <a:lnTo>
                  <a:pt x="1335793" y="0"/>
                </a:lnTo>
                <a:lnTo>
                  <a:pt x="1335793" y="1647278"/>
                </a:lnTo>
                <a:lnTo>
                  <a:pt x="0" y="16472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280531" y="5453784"/>
            <a:ext cx="1584089" cy="1640770"/>
          </a:xfrm>
          <a:custGeom>
            <a:avLst/>
            <a:gdLst/>
            <a:ahLst/>
            <a:cxnLst/>
            <a:rect r="r" b="b" t="t" l="l"/>
            <a:pathLst>
              <a:path h="1640770" w="1584089">
                <a:moveTo>
                  <a:pt x="0" y="0"/>
                </a:moveTo>
                <a:lnTo>
                  <a:pt x="1584089" y="0"/>
                </a:lnTo>
                <a:lnTo>
                  <a:pt x="1584089" y="1640770"/>
                </a:lnTo>
                <a:lnTo>
                  <a:pt x="0" y="16407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7908311" y="5453784"/>
            <a:ext cx="1738970" cy="1647279"/>
          </a:xfrm>
          <a:custGeom>
            <a:avLst/>
            <a:gdLst/>
            <a:ahLst/>
            <a:cxnLst/>
            <a:rect r="r" b="b" t="t" l="l"/>
            <a:pathLst>
              <a:path h="1647279" w="1738970">
                <a:moveTo>
                  <a:pt x="0" y="0"/>
                </a:moveTo>
                <a:lnTo>
                  <a:pt x="1738969" y="0"/>
                </a:lnTo>
                <a:lnTo>
                  <a:pt x="1738969" y="1647278"/>
                </a:lnTo>
                <a:lnTo>
                  <a:pt x="0" y="16472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1552575"/>
            <a:ext cx="20498646" cy="8734425"/>
            <a:chOff x="0" y="0"/>
            <a:chExt cx="5398820" cy="2300425"/>
          </a:xfrm>
        </p:grpSpPr>
        <p:sp>
          <p:nvSpPr>
            <p:cNvPr name="Freeform 5" id="5"/>
            <p:cNvSpPr/>
            <p:nvPr/>
          </p:nvSpPr>
          <p:spPr>
            <a:xfrm flipH="false" flipV="false" rot="0">
              <a:off x="0" y="0"/>
              <a:ext cx="5398820" cy="2300425"/>
            </a:xfrm>
            <a:custGeom>
              <a:avLst/>
              <a:gdLst/>
              <a:ahLst/>
              <a:cxnLst/>
              <a:rect r="r" b="b" t="t" l="l"/>
              <a:pathLst>
                <a:path h="2300425" w="5398820">
                  <a:moveTo>
                    <a:pt x="0" y="0"/>
                  </a:moveTo>
                  <a:lnTo>
                    <a:pt x="5398820" y="0"/>
                  </a:lnTo>
                  <a:lnTo>
                    <a:pt x="5398820" y="2300425"/>
                  </a:lnTo>
                  <a:lnTo>
                    <a:pt x="0" y="2300425"/>
                  </a:lnTo>
                  <a:close/>
                </a:path>
              </a:pathLst>
            </a:custGeom>
            <a:solidFill>
              <a:srgbClr val="FFFFFF"/>
            </a:solidFill>
          </p:spPr>
        </p:sp>
        <p:sp>
          <p:nvSpPr>
            <p:cNvPr name="TextBox 6" id="6"/>
            <p:cNvSpPr txBox="true"/>
            <p:nvPr/>
          </p:nvSpPr>
          <p:spPr>
            <a:xfrm>
              <a:off x="0" y="-47625"/>
              <a:ext cx="5398820" cy="23480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1263370" y="2168290"/>
            <a:ext cx="4775912" cy="4775912"/>
          </a:xfrm>
          <a:custGeom>
            <a:avLst/>
            <a:gdLst/>
            <a:ahLst/>
            <a:cxnLst/>
            <a:rect r="r" b="b" t="t" l="l"/>
            <a:pathLst>
              <a:path h="4775912" w="4775912">
                <a:moveTo>
                  <a:pt x="0" y="0"/>
                </a:moveTo>
                <a:lnTo>
                  <a:pt x="4775912" y="0"/>
                </a:lnTo>
                <a:lnTo>
                  <a:pt x="4775912" y="4775911"/>
                </a:lnTo>
                <a:lnTo>
                  <a:pt x="0" y="4775911"/>
                </a:lnTo>
                <a:lnTo>
                  <a:pt x="0" y="0"/>
                </a:lnTo>
                <a:close/>
              </a:path>
            </a:pathLst>
          </a:custGeom>
          <a:blipFill>
            <a:blip r:embed="rId3"/>
            <a:stretch>
              <a:fillRect l="0" t="0" r="0" b="0"/>
            </a:stretch>
          </a:blipFill>
        </p:spPr>
      </p:sp>
      <p:sp>
        <p:nvSpPr>
          <p:cNvPr name="Freeform 8" id="8"/>
          <p:cNvSpPr/>
          <p:nvPr/>
        </p:nvSpPr>
        <p:spPr>
          <a:xfrm flipH="false" flipV="false" rot="0">
            <a:off x="7088442" y="1961580"/>
            <a:ext cx="3113736" cy="3181920"/>
          </a:xfrm>
          <a:custGeom>
            <a:avLst/>
            <a:gdLst/>
            <a:ahLst/>
            <a:cxnLst/>
            <a:rect r="r" b="b" t="t" l="l"/>
            <a:pathLst>
              <a:path h="3181920" w="3113736">
                <a:moveTo>
                  <a:pt x="0" y="0"/>
                </a:moveTo>
                <a:lnTo>
                  <a:pt x="3113735" y="0"/>
                </a:lnTo>
                <a:lnTo>
                  <a:pt x="3113735" y="3181920"/>
                </a:lnTo>
                <a:lnTo>
                  <a:pt x="0" y="3181920"/>
                </a:lnTo>
                <a:lnTo>
                  <a:pt x="0" y="0"/>
                </a:lnTo>
                <a:close/>
              </a:path>
            </a:pathLst>
          </a:custGeom>
          <a:blipFill>
            <a:blip r:embed="rId4"/>
            <a:stretch>
              <a:fillRect l="0" t="0" r="0" b="0"/>
            </a:stretch>
          </a:blipFill>
        </p:spPr>
      </p:sp>
      <p:sp>
        <p:nvSpPr>
          <p:cNvPr name="Freeform 9" id="9"/>
          <p:cNvSpPr/>
          <p:nvPr/>
        </p:nvSpPr>
        <p:spPr>
          <a:xfrm flipH="false" flipV="false" rot="0">
            <a:off x="6163472" y="6342239"/>
            <a:ext cx="3749458" cy="1852647"/>
          </a:xfrm>
          <a:custGeom>
            <a:avLst/>
            <a:gdLst/>
            <a:ahLst/>
            <a:cxnLst/>
            <a:rect r="r" b="b" t="t" l="l"/>
            <a:pathLst>
              <a:path h="1852647" w="3749458">
                <a:moveTo>
                  <a:pt x="0" y="0"/>
                </a:moveTo>
                <a:lnTo>
                  <a:pt x="3749458" y="0"/>
                </a:lnTo>
                <a:lnTo>
                  <a:pt x="3749458" y="1852647"/>
                </a:lnTo>
                <a:lnTo>
                  <a:pt x="0" y="1852647"/>
                </a:lnTo>
                <a:lnTo>
                  <a:pt x="0" y="0"/>
                </a:lnTo>
                <a:close/>
              </a:path>
            </a:pathLst>
          </a:custGeom>
          <a:blipFill>
            <a:blip r:embed="rId5"/>
            <a:stretch>
              <a:fillRect l="-6834" t="0" r="0" b="0"/>
            </a:stretch>
          </a:blipFill>
        </p:spPr>
      </p:sp>
      <p:sp>
        <p:nvSpPr>
          <p:cNvPr name="Freeform 10" id="10"/>
          <p:cNvSpPr/>
          <p:nvPr/>
        </p:nvSpPr>
        <p:spPr>
          <a:xfrm flipH="false" flipV="false" rot="0">
            <a:off x="12752568" y="1587678"/>
            <a:ext cx="3929724" cy="3929724"/>
          </a:xfrm>
          <a:custGeom>
            <a:avLst/>
            <a:gdLst/>
            <a:ahLst/>
            <a:cxnLst/>
            <a:rect r="r" b="b" t="t" l="l"/>
            <a:pathLst>
              <a:path h="3929724" w="3929724">
                <a:moveTo>
                  <a:pt x="0" y="0"/>
                </a:moveTo>
                <a:lnTo>
                  <a:pt x="3929724" y="0"/>
                </a:lnTo>
                <a:lnTo>
                  <a:pt x="3929724" y="3929724"/>
                </a:lnTo>
                <a:lnTo>
                  <a:pt x="0" y="3929724"/>
                </a:lnTo>
                <a:lnTo>
                  <a:pt x="0" y="0"/>
                </a:lnTo>
                <a:close/>
              </a:path>
            </a:pathLst>
          </a:custGeom>
          <a:blipFill>
            <a:blip r:embed="rId6"/>
            <a:stretch>
              <a:fillRect l="0" t="0" r="0" b="0"/>
            </a:stretch>
          </a:blipFill>
        </p:spPr>
      </p:sp>
      <p:sp>
        <p:nvSpPr>
          <p:cNvPr name="Freeform 11" id="11"/>
          <p:cNvSpPr/>
          <p:nvPr/>
        </p:nvSpPr>
        <p:spPr>
          <a:xfrm flipH="false" flipV="false" rot="0">
            <a:off x="13264302" y="5475433"/>
            <a:ext cx="2906256" cy="3118844"/>
          </a:xfrm>
          <a:custGeom>
            <a:avLst/>
            <a:gdLst/>
            <a:ahLst/>
            <a:cxnLst/>
            <a:rect r="r" b="b" t="t" l="l"/>
            <a:pathLst>
              <a:path h="3118844" w="2906256">
                <a:moveTo>
                  <a:pt x="0" y="0"/>
                </a:moveTo>
                <a:lnTo>
                  <a:pt x="2906256" y="0"/>
                </a:lnTo>
                <a:lnTo>
                  <a:pt x="2906256" y="3118844"/>
                </a:lnTo>
                <a:lnTo>
                  <a:pt x="0" y="3118844"/>
                </a:lnTo>
                <a:lnTo>
                  <a:pt x="0" y="0"/>
                </a:lnTo>
                <a:close/>
              </a:path>
            </a:pathLst>
          </a:custGeom>
          <a:blipFill>
            <a:blip r:embed="rId7"/>
            <a:stretch>
              <a:fillRect l="0" t="0" r="0" b="0"/>
            </a:stretch>
          </a:blipFill>
        </p:spPr>
      </p:sp>
      <p:sp>
        <p:nvSpPr>
          <p:cNvPr name="Freeform 12" id="12"/>
          <p:cNvSpPr/>
          <p:nvPr/>
        </p:nvSpPr>
        <p:spPr>
          <a:xfrm flipH="false" flipV="false" rot="0">
            <a:off x="10037120" y="6221275"/>
            <a:ext cx="2219480" cy="2094574"/>
          </a:xfrm>
          <a:custGeom>
            <a:avLst/>
            <a:gdLst/>
            <a:ahLst/>
            <a:cxnLst/>
            <a:rect r="r" b="b" t="t" l="l"/>
            <a:pathLst>
              <a:path h="2094574" w="2219480">
                <a:moveTo>
                  <a:pt x="0" y="0"/>
                </a:moveTo>
                <a:lnTo>
                  <a:pt x="2219480" y="0"/>
                </a:lnTo>
                <a:lnTo>
                  <a:pt x="2219480" y="2094575"/>
                </a:lnTo>
                <a:lnTo>
                  <a:pt x="0" y="2094575"/>
                </a:lnTo>
                <a:lnTo>
                  <a:pt x="0" y="0"/>
                </a:lnTo>
                <a:close/>
              </a:path>
            </a:pathLst>
          </a:custGeom>
          <a:blipFill>
            <a:blip r:embed="rId8"/>
            <a:stretch>
              <a:fillRect l="0" t="0" r="0" b="0"/>
            </a:stretch>
          </a:blipFill>
        </p:spPr>
      </p:sp>
      <p:sp>
        <p:nvSpPr>
          <p:cNvPr name="TextBox 13" id="13"/>
          <p:cNvSpPr txBox="true"/>
          <p:nvPr/>
        </p:nvSpPr>
        <p:spPr>
          <a:xfrm rot="0">
            <a:off x="5407619" y="419100"/>
            <a:ext cx="7472763" cy="1057275"/>
          </a:xfrm>
          <a:prstGeom prst="rect">
            <a:avLst/>
          </a:prstGeom>
        </p:spPr>
        <p:txBody>
          <a:bodyPr anchor="t" rtlCol="false" tIns="0" lIns="0" bIns="0" rIns="0">
            <a:spAutoFit/>
          </a:bodyPr>
          <a:lstStyle/>
          <a:p>
            <a:pPr algn="ctr" marL="0" indent="0" lvl="0">
              <a:lnSpc>
                <a:spcPts val="8299"/>
              </a:lnSpc>
              <a:spcBef>
                <a:spcPct val="0"/>
              </a:spcBef>
            </a:pPr>
            <a:r>
              <a:rPr lang="en-US" sz="6916">
                <a:solidFill>
                  <a:srgbClr val="F4F6FC"/>
                </a:solidFill>
                <a:latin typeface="Roboto Bold"/>
              </a:rPr>
              <a:t>LINH KIỆN CHÍNH</a:t>
            </a:r>
          </a:p>
        </p:txBody>
      </p:sp>
      <p:sp>
        <p:nvSpPr>
          <p:cNvPr name="TextBox 14" id="14"/>
          <p:cNvSpPr txBox="true"/>
          <p:nvPr/>
        </p:nvSpPr>
        <p:spPr>
          <a:xfrm rot="0">
            <a:off x="1711334" y="7023946"/>
            <a:ext cx="3280370" cy="1170940"/>
          </a:xfrm>
          <a:prstGeom prst="rect">
            <a:avLst/>
          </a:prstGeom>
        </p:spPr>
        <p:txBody>
          <a:bodyPr anchor="t" rtlCol="false" tIns="0" lIns="0" bIns="0" rIns="0">
            <a:spAutoFit/>
          </a:bodyPr>
          <a:lstStyle/>
          <a:p>
            <a:pPr algn="ctr">
              <a:lnSpc>
                <a:spcPts val="4759"/>
              </a:lnSpc>
            </a:pPr>
            <a:r>
              <a:rPr lang="en-US" sz="3399">
                <a:solidFill>
                  <a:srgbClr val="000000"/>
                </a:solidFill>
                <a:latin typeface="Muli Bold"/>
              </a:rPr>
              <a:t>2 board mạch </a:t>
            </a:r>
          </a:p>
          <a:p>
            <a:pPr algn="ctr" marL="0" indent="0" lvl="0">
              <a:lnSpc>
                <a:spcPts val="4759"/>
              </a:lnSpc>
              <a:spcBef>
                <a:spcPct val="0"/>
              </a:spcBef>
            </a:pPr>
            <a:r>
              <a:rPr lang="en-US" sz="3399">
                <a:solidFill>
                  <a:srgbClr val="000000"/>
                </a:solidFill>
                <a:latin typeface="Muli Bold"/>
              </a:rPr>
              <a:t>Arduino Uno R3</a:t>
            </a:r>
          </a:p>
        </p:txBody>
      </p:sp>
      <p:sp>
        <p:nvSpPr>
          <p:cNvPr name="TextBox 15" id="15"/>
          <p:cNvSpPr txBox="true"/>
          <p:nvPr/>
        </p:nvSpPr>
        <p:spPr>
          <a:xfrm rot="0">
            <a:off x="6519600" y="5161425"/>
            <a:ext cx="4453830"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Bold"/>
              </a:rPr>
              <a:t>Nút bấm: ít nhất 1 cái</a:t>
            </a:r>
          </a:p>
        </p:txBody>
      </p:sp>
      <p:sp>
        <p:nvSpPr>
          <p:cNvPr name="TextBox 16" id="16"/>
          <p:cNvSpPr txBox="true"/>
          <p:nvPr/>
        </p:nvSpPr>
        <p:spPr>
          <a:xfrm rot="0">
            <a:off x="6815395" y="8213936"/>
            <a:ext cx="3493195" cy="1170940"/>
          </a:xfrm>
          <a:prstGeom prst="rect">
            <a:avLst/>
          </a:prstGeom>
        </p:spPr>
        <p:txBody>
          <a:bodyPr anchor="t" rtlCol="false" tIns="0" lIns="0" bIns="0" rIns="0">
            <a:spAutoFit/>
          </a:bodyPr>
          <a:lstStyle/>
          <a:p>
            <a:pPr algn="ctr">
              <a:lnSpc>
                <a:spcPts val="4759"/>
              </a:lnSpc>
            </a:pPr>
            <a:r>
              <a:rPr lang="en-US" sz="3399">
                <a:solidFill>
                  <a:srgbClr val="000000"/>
                </a:solidFill>
                <a:latin typeface="Muli Bold"/>
              </a:rPr>
              <a:t>LED: ít nhất 1 cái</a:t>
            </a:r>
          </a:p>
          <a:p>
            <a:pPr marL="0" indent="0" lvl="0">
              <a:lnSpc>
                <a:spcPts val="4759"/>
              </a:lnSpc>
              <a:spcBef>
                <a:spcPct val="0"/>
              </a:spcBef>
            </a:pPr>
            <a:r>
              <a:rPr lang="en-US" sz="3399">
                <a:solidFill>
                  <a:srgbClr val="000000"/>
                </a:solidFill>
                <a:latin typeface="Muli Bold"/>
              </a:rPr>
              <a:t>Các điện trở</a:t>
            </a:r>
          </a:p>
        </p:txBody>
      </p:sp>
      <p:sp>
        <p:nvSpPr>
          <p:cNvPr name="TextBox 17" id="17"/>
          <p:cNvSpPr txBox="true"/>
          <p:nvPr/>
        </p:nvSpPr>
        <p:spPr>
          <a:xfrm rot="0">
            <a:off x="12570187" y="4647710"/>
            <a:ext cx="4294485"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Bold"/>
              </a:rPr>
              <a:t>IR 1838 (IR Receiver)</a:t>
            </a:r>
          </a:p>
        </p:txBody>
      </p:sp>
      <p:sp>
        <p:nvSpPr>
          <p:cNvPr name="TextBox 18" id="18"/>
          <p:cNvSpPr txBox="true"/>
          <p:nvPr/>
        </p:nvSpPr>
        <p:spPr>
          <a:xfrm rot="0">
            <a:off x="11146860" y="8727651"/>
            <a:ext cx="7141140" cy="11709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Bold"/>
              </a:rPr>
              <a:t>KY-005(HW-483 V0.2 IR Transmitter)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1898322">
            <a:off x="14393785" y="-4549297"/>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087120" y="7441242"/>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grpSp>
        <p:nvGrpSpPr>
          <p:cNvPr name="Group 4" id="4"/>
          <p:cNvGrpSpPr/>
          <p:nvPr/>
        </p:nvGrpSpPr>
        <p:grpSpPr>
          <a:xfrm rot="0">
            <a:off x="-1105323" y="1552575"/>
            <a:ext cx="20498646" cy="8734425"/>
            <a:chOff x="0" y="0"/>
            <a:chExt cx="5398820" cy="2300425"/>
          </a:xfrm>
        </p:grpSpPr>
        <p:sp>
          <p:nvSpPr>
            <p:cNvPr name="Freeform 5" id="5"/>
            <p:cNvSpPr/>
            <p:nvPr/>
          </p:nvSpPr>
          <p:spPr>
            <a:xfrm flipH="false" flipV="false" rot="0">
              <a:off x="0" y="0"/>
              <a:ext cx="5398820" cy="2300425"/>
            </a:xfrm>
            <a:custGeom>
              <a:avLst/>
              <a:gdLst/>
              <a:ahLst/>
              <a:cxnLst/>
              <a:rect r="r" b="b" t="t" l="l"/>
              <a:pathLst>
                <a:path h="2300425" w="5398820">
                  <a:moveTo>
                    <a:pt x="0" y="0"/>
                  </a:moveTo>
                  <a:lnTo>
                    <a:pt x="5398820" y="0"/>
                  </a:lnTo>
                  <a:lnTo>
                    <a:pt x="5398820" y="2300425"/>
                  </a:lnTo>
                  <a:lnTo>
                    <a:pt x="0" y="2300425"/>
                  </a:lnTo>
                  <a:close/>
                </a:path>
              </a:pathLst>
            </a:custGeom>
            <a:solidFill>
              <a:srgbClr val="FFFFFF"/>
            </a:solidFill>
          </p:spPr>
        </p:sp>
        <p:sp>
          <p:nvSpPr>
            <p:cNvPr name="TextBox 6" id="6"/>
            <p:cNvSpPr txBox="true"/>
            <p:nvPr/>
          </p:nvSpPr>
          <p:spPr>
            <a:xfrm>
              <a:off x="0" y="-47625"/>
              <a:ext cx="5398820" cy="23480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10062594" y="3595787"/>
            <a:ext cx="4325640" cy="4642053"/>
          </a:xfrm>
          <a:custGeom>
            <a:avLst/>
            <a:gdLst/>
            <a:ahLst/>
            <a:cxnLst/>
            <a:rect r="r" b="b" t="t" l="l"/>
            <a:pathLst>
              <a:path h="4642053" w="4325640">
                <a:moveTo>
                  <a:pt x="0" y="0"/>
                </a:moveTo>
                <a:lnTo>
                  <a:pt x="4325640" y="0"/>
                </a:lnTo>
                <a:lnTo>
                  <a:pt x="4325640" y="4642053"/>
                </a:lnTo>
                <a:lnTo>
                  <a:pt x="0" y="4642053"/>
                </a:lnTo>
                <a:lnTo>
                  <a:pt x="0" y="0"/>
                </a:lnTo>
                <a:close/>
              </a:path>
            </a:pathLst>
          </a:custGeom>
          <a:blipFill>
            <a:blip r:embed="rId3"/>
            <a:stretch>
              <a:fillRect l="0" t="0" r="0" b="0"/>
            </a:stretch>
          </a:blipFill>
        </p:spPr>
      </p:sp>
      <p:sp>
        <p:nvSpPr>
          <p:cNvPr name="Freeform 8" id="8"/>
          <p:cNvSpPr/>
          <p:nvPr/>
        </p:nvSpPr>
        <p:spPr>
          <a:xfrm flipH="false" flipV="false" rot="0">
            <a:off x="3417976" y="2622870"/>
            <a:ext cx="4865145" cy="5041259"/>
          </a:xfrm>
          <a:custGeom>
            <a:avLst/>
            <a:gdLst/>
            <a:ahLst/>
            <a:cxnLst/>
            <a:rect r="r" b="b" t="t" l="l"/>
            <a:pathLst>
              <a:path h="5041259" w="4865145">
                <a:moveTo>
                  <a:pt x="0" y="0"/>
                </a:moveTo>
                <a:lnTo>
                  <a:pt x="4865146" y="0"/>
                </a:lnTo>
                <a:lnTo>
                  <a:pt x="4865146" y="5041260"/>
                </a:lnTo>
                <a:lnTo>
                  <a:pt x="0" y="5041260"/>
                </a:lnTo>
                <a:lnTo>
                  <a:pt x="0" y="0"/>
                </a:lnTo>
                <a:close/>
              </a:path>
            </a:pathLst>
          </a:custGeom>
          <a:blipFill>
            <a:blip r:embed="rId4"/>
            <a:stretch>
              <a:fillRect l="0" t="0" r="0" b="0"/>
            </a:stretch>
          </a:blipFill>
        </p:spPr>
      </p:sp>
      <p:sp>
        <p:nvSpPr>
          <p:cNvPr name="TextBox 9" id="9"/>
          <p:cNvSpPr txBox="true"/>
          <p:nvPr/>
        </p:nvSpPr>
        <p:spPr>
          <a:xfrm rot="0">
            <a:off x="6427080" y="495300"/>
            <a:ext cx="5433840" cy="1057275"/>
          </a:xfrm>
          <a:prstGeom prst="rect">
            <a:avLst/>
          </a:prstGeom>
        </p:spPr>
        <p:txBody>
          <a:bodyPr anchor="t" rtlCol="false" tIns="0" lIns="0" bIns="0" rIns="0">
            <a:spAutoFit/>
          </a:bodyPr>
          <a:lstStyle/>
          <a:p>
            <a:pPr algn="ctr" marL="0" indent="0" lvl="0">
              <a:lnSpc>
                <a:spcPts val="8299"/>
              </a:lnSpc>
              <a:spcBef>
                <a:spcPct val="0"/>
              </a:spcBef>
            </a:pPr>
            <a:r>
              <a:rPr lang="en-US" sz="6916">
                <a:solidFill>
                  <a:srgbClr val="F4F6FC"/>
                </a:solidFill>
                <a:latin typeface="Roboto Bold"/>
              </a:rPr>
              <a:t>LINH KIỆN</a:t>
            </a:r>
          </a:p>
        </p:txBody>
      </p:sp>
      <p:sp>
        <p:nvSpPr>
          <p:cNvPr name="TextBox 10" id="10"/>
          <p:cNvSpPr txBox="true"/>
          <p:nvPr/>
        </p:nvSpPr>
        <p:spPr>
          <a:xfrm rot="0">
            <a:off x="2196445" y="2308863"/>
            <a:ext cx="4294485"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Bold"/>
              </a:rPr>
              <a:t>IR 1838 (IR Receiver)</a:t>
            </a:r>
          </a:p>
        </p:txBody>
      </p:sp>
      <p:sp>
        <p:nvSpPr>
          <p:cNvPr name="TextBox 11" id="11"/>
          <p:cNvSpPr txBox="true"/>
          <p:nvPr/>
        </p:nvSpPr>
        <p:spPr>
          <a:xfrm rot="0">
            <a:off x="8654844" y="2265683"/>
            <a:ext cx="7141140" cy="1170940"/>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Bold"/>
              </a:rPr>
              <a:t>KY-005(HW-483 V0.2 IR Transmitter)</a:t>
            </a:r>
          </a:p>
        </p:txBody>
      </p:sp>
      <p:sp>
        <p:nvSpPr>
          <p:cNvPr name="TextBox 12" id="12"/>
          <p:cNvSpPr txBox="true"/>
          <p:nvPr/>
        </p:nvSpPr>
        <p:spPr>
          <a:xfrm rot="0">
            <a:off x="2938055" y="6047558"/>
            <a:ext cx="959842"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GND</a:t>
            </a:r>
          </a:p>
        </p:txBody>
      </p:sp>
      <p:sp>
        <p:nvSpPr>
          <p:cNvPr name="TextBox 13" id="13"/>
          <p:cNvSpPr txBox="true"/>
          <p:nvPr/>
        </p:nvSpPr>
        <p:spPr>
          <a:xfrm rot="0">
            <a:off x="3897898" y="7093264"/>
            <a:ext cx="1246882"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Signal</a:t>
            </a:r>
          </a:p>
        </p:txBody>
      </p:sp>
      <p:sp>
        <p:nvSpPr>
          <p:cNvPr name="TextBox 14" id="14"/>
          <p:cNvSpPr txBox="true"/>
          <p:nvPr/>
        </p:nvSpPr>
        <p:spPr>
          <a:xfrm rot="0">
            <a:off x="3452108" y="6570411"/>
            <a:ext cx="891580"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VCC</a:t>
            </a:r>
          </a:p>
        </p:txBody>
      </p:sp>
      <p:sp>
        <p:nvSpPr>
          <p:cNvPr name="TextBox 15" id="15"/>
          <p:cNvSpPr txBox="true"/>
          <p:nvPr/>
        </p:nvSpPr>
        <p:spPr>
          <a:xfrm rot="0">
            <a:off x="10498611" y="8171551"/>
            <a:ext cx="959842"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GND</a:t>
            </a:r>
          </a:p>
        </p:txBody>
      </p:sp>
      <p:sp>
        <p:nvSpPr>
          <p:cNvPr name="TextBox 16" id="16"/>
          <p:cNvSpPr txBox="true"/>
          <p:nvPr/>
        </p:nvSpPr>
        <p:spPr>
          <a:xfrm rot="0">
            <a:off x="12705335" y="8180690"/>
            <a:ext cx="1246882"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Signal</a:t>
            </a:r>
          </a:p>
        </p:txBody>
      </p:sp>
      <p:sp>
        <p:nvSpPr>
          <p:cNvPr name="TextBox 17" id="17"/>
          <p:cNvSpPr txBox="true"/>
          <p:nvPr/>
        </p:nvSpPr>
        <p:spPr>
          <a:xfrm rot="0">
            <a:off x="11636104" y="8171551"/>
            <a:ext cx="891580" cy="570865"/>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000000"/>
                </a:solidFill>
                <a:latin typeface="Muli"/>
              </a:rPr>
              <a:t>VCC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96" t="0" r="396" b="0"/>
          <a:stretch>
            <a:fillRect/>
          </a:stretch>
        </p:blipFill>
        <p:spPr>
          <a:xfrm flipH="false" flipV="false" rot="0">
            <a:off x="1692152" y="1370261"/>
            <a:ext cx="15240000" cy="8229600"/>
          </a:xfrm>
          <a:prstGeom prst="rect">
            <a:avLst/>
          </a:prstGeom>
        </p:spPr>
      </p:pic>
      <p:sp>
        <p:nvSpPr>
          <p:cNvPr name="TextBox 6" id="6"/>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536833">
            <a:off x="-4428213" y="-2916505"/>
            <a:ext cx="9627545" cy="9651674"/>
          </a:xfrm>
          <a:custGeom>
            <a:avLst/>
            <a:gdLst/>
            <a:ahLst/>
            <a:cxnLst/>
            <a:rect r="r" b="b" t="t" l="l"/>
            <a:pathLst>
              <a:path h="9651674" w="9627545">
                <a:moveTo>
                  <a:pt x="0" y="0"/>
                </a:moveTo>
                <a:lnTo>
                  <a:pt x="9627545" y="0"/>
                </a:lnTo>
                <a:lnTo>
                  <a:pt x="9627545" y="9651674"/>
                </a:lnTo>
                <a:lnTo>
                  <a:pt x="0" y="9651674"/>
                </a:lnTo>
                <a:lnTo>
                  <a:pt x="0" y="0"/>
                </a:lnTo>
                <a:close/>
              </a:path>
            </a:pathLst>
          </a:custGeom>
          <a:blipFill>
            <a:blip r:embed="rId2"/>
            <a:stretch>
              <a:fillRect l="0" t="0" r="0" b="0"/>
            </a:stretch>
          </a:blipFill>
        </p:spPr>
      </p:sp>
      <p:sp>
        <p:nvSpPr>
          <p:cNvPr name="TextBox 3" id="3"/>
          <p:cNvSpPr txBox="true"/>
          <p:nvPr/>
        </p:nvSpPr>
        <p:spPr>
          <a:xfrm rot="0">
            <a:off x="6549467" y="3113853"/>
            <a:ext cx="10709833" cy="1113616"/>
          </a:xfrm>
          <a:prstGeom prst="rect">
            <a:avLst/>
          </a:prstGeom>
        </p:spPr>
        <p:txBody>
          <a:bodyPr anchor="t" rtlCol="false" tIns="0" lIns="0" bIns="0" rIns="0">
            <a:spAutoFit/>
          </a:bodyPr>
          <a:lstStyle/>
          <a:p>
            <a:pPr>
              <a:lnSpc>
                <a:spcPts val="8841"/>
              </a:lnSpc>
            </a:pPr>
            <a:r>
              <a:rPr lang="en-US" sz="7368">
                <a:solidFill>
                  <a:srgbClr val="101010"/>
                </a:solidFill>
                <a:latin typeface="Montserrat Bold"/>
              </a:rPr>
              <a:t>CÁCH LẮP MẠCH</a:t>
            </a:r>
          </a:p>
        </p:txBody>
      </p:sp>
      <p:grpSp>
        <p:nvGrpSpPr>
          <p:cNvPr name="Group 4" id="4"/>
          <p:cNvGrpSpPr/>
          <p:nvPr/>
        </p:nvGrpSpPr>
        <p:grpSpPr>
          <a:xfrm rot="7573183">
            <a:off x="1230111" y="7154961"/>
            <a:ext cx="1013029" cy="101302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29600" y="1906778"/>
            <a:ext cx="6228800" cy="7351522"/>
          </a:xfrm>
          <a:custGeom>
            <a:avLst/>
            <a:gdLst/>
            <a:ahLst/>
            <a:cxnLst/>
            <a:rect r="r" b="b" t="t" l="l"/>
            <a:pathLst>
              <a:path h="7351522" w="6228800">
                <a:moveTo>
                  <a:pt x="0" y="0"/>
                </a:moveTo>
                <a:lnTo>
                  <a:pt x="6228800" y="0"/>
                </a:lnTo>
                <a:lnTo>
                  <a:pt x="6228800" y="7351522"/>
                </a:lnTo>
                <a:lnTo>
                  <a:pt x="0" y="7351522"/>
                </a:lnTo>
                <a:lnTo>
                  <a:pt x="0" y="0"/>
                </a:lnTo>
                <a:close/>
              </a:path>
            </a:pathLst>
          </a:custGeom>
          <a:blipFill>
            <a:blip r:embed="rId2"/>
            <a:stretch>
              <a:fillRect l="0" t="0" r="0" b="0"/>
            </a:stretch>
          </a:blipFill>
        </p:spPr>
      </p:sp>
      <p:sp>
        <p:nvSpPr>
          <p:cNvPr name="TextBox 3" id="3"/>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THƯ VIỆN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11334" y="2108700"/>
            <a:ext cx="8076582" cy="6468744"/>
          </a:xfrm>
          <a:custGeom>
            <a:avLst/>
            <a:gdLst/>
            <a:ahLst/>
            <a:cxnLst/>
            <a:rect r="r" b="b" t="t" l="l"/>
            <a:pathLst>
              <a:path h="6468744" w="8076582">
                <a:moveTo>
                  <a:pt x="0" y="0"/>
                </a:moveTo>
                <a:lnTo>
                  <a:pt x="8076582" y="0"/>
                </a:lnTo>
                <a:lnTo>
                  <a:pt x="8076582" y="6468744"/>
                </a:lnTo>
                <a:lnTo>
                  <a:pt x="0" y="6468744"/>
                </a:lnTo>
                <a:lnTo>
                  <a:pt x="0" y="0"/>
                </a:lnTo>
                <a:close/>
              </a:path>
            </a:pathLst>
          </a:custGeom>
          <a:blipFill>
            <a:blip r:embed="rId2"/>
            <a:stretch>
              <a:fillRect l="0" t="0" r="0" b="0"/>
            </a:stretch>
          </a:blipFill>
        </p:spPr>
      </p:sp>
      <p:sp>
        <p:nvSpPr>
          <p:cNvPr name="Freeform 3" id="3"/>
          <p:cNvSpPr/>
          <p:nvPr/>
        </p:nvSpPr>
        <p:spPr>
          <a:xfrm flipH="false" flipV="false" rot="0">
            <a:off x="1450846" y="2404949"/>
            <a:ext cx="7049381" cy="5876246"/>
          </a:xfrm>
          <a:custGeom>
            <a:avLst/>
            <a:gdLst/>
            <a:ahLst/>
            <a:cxnLst/>
            <a:rect r="r" b="b" t="t" l="l"/>
            <a:pathLst>
              <a:path h="5876246" w="7049381">
                <a:moveTo>
                  <a:pt x="0" y="0"/>
                </a:moveTo>
                <a:lnTo>
                  <a:pt x="7049381" y="0"/>
                </a:lnTo>
                <a:lnTo>
                  <a:pt x="7049381" y="5876246"/>
                </a:lnTo>
                <a:lnTo>
                  <a:pt x="0" y="5876246"/>
                </a:lnTo>
                <a:lnTo>
                  <a:pt x="0" y="0"/>
                </a:lnTo>
                <a:close/>
              </a:path>
            </a:pathLst>
          </a:custGeom>
          <a:blipFill>
            <a:blip r:embed="rId3"/>
            <a:stretch>
              <a:fillRect l="0" t="0" r="0" b="0"/>
            </a:stretch>
          </a:blipFill>
        </p:spPr>
      </p:sp>
      <p:sp>
        <p:nvSpPr>
          <p:cNvPr name="TextBox 4" id="4"/>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CÁCH LẮP TRANSMITTER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1028700" y="1705916"/>
            <a:ext cx="16671147" cy="1944370"/>
          </a:xfrm>
          <a:prstGeom prst="rect">
            <a:avLst/>
          </a:prstGeom>
        </p:spPr>
        <p:txBody>
          <a:bodyPr anchor="t" rtlCol="false" tIns="0" lIns="0" bIns="0" rIns="0">
            <a:spAutoFit/>
          </a:bodyPr>
          <a:lstStyle/>
          <a:p>
            <a:pPr>
              <a:lnSpc>
                <a:spcPts val="5179"/>
              </a:lnSpc>
            </a:pPr>
            <a:r>
              <a:rPr lang="en-US" sz="3699">
                <a:solidFill>
                  <a:srgbClr val="000000"/>
                </a:solidFill>
                <a:latin typeface="Muli"/>
              </a:rPr>
              <a:t>Module truyền nhận hồng ngoại(IR Transmitter/Receiver) được ứng dụng rông rãi trong cuộc sống hằng ngày. Ví dụ:</a:t>
            </a:r>
          </a:p>
          <a:p>
            <a:pPr marL="0" indent="0" lvl="0">
              <a:lnSpc>
                <a:spcPts val="5179"/>
              </a:lnSpc>
              <a:spcBef>
                <a:spcPct val="0"/>
              </a:spcBef>
            </a:pPr>
            <a:r>
              <a:rPr lang="en-US" sz="3699">
                <a:solidFill>
                  <a:srgbClr val="000000"/>
                </a:solidFill>
                <a:latin typeface="Muli"/>
              </a:rPr>
              <a:t> </a:t>
            </a:r>
          </a:p>
        </p:txBody>
      </p:sp>
      <p:sp>
        <p:nvSpPr>
          <p:cNvPr name="Freeform 6" id="6"/>
          <p:cNvSpPr/>
          <p:nvPr/>
        </p:nvSpPr>
        <p:spPr>
          <a:xfrm flipH="false" flipV="false" rot="0">
            <a:off x="14094989" y="2462113"/>
            <a:ext cx="3168999" cy="3004468"/>
          </a:xfrm>
          <a:custGeom>
            <a:avLst/>
            <a:gdLst/>
            <a:ahLst/>
            <a:cxnLst/>
            <a:rect r="r" b="b" t="t" l="l"/>
            <a:pathLst>
              <a:path h="3004468" w="3168999">
                <a:moveTo>
                  <a:pt x="0" y="0"/>
                </a:moveTo>
                <a:lnTo>
                  <a:pt x="3168999" y="0"/>
                </a:lnTo>
                <a:lnTo>
                  <a:pt x="3168999" y="3004469"/>
                </a:lnTo>
                <a:lnTo>
                  <a:pt x="0" y="3004469"/>
                </a:lnTo>
                <a:lnTo>
                  <a:pt x="0" y="0"/>
                </a:lnTo>
                <a:close/>
              </a:path>
            </a:pathLst>
          </a:custGeom>
          <a:blipFill>
            <a:blip r:embed="rId2"/>
            <a:stretch>
              <a:fillRect l="0" t="0" r="0" b="0"/>
            </a:stretch>
          </a:blipFill>
        </p:spPr>
      </p:sp>
      <p:sp>
        <p:nvSpPr>
          <p:cNvPr name="Freeform 7" id="7"/>
          <p:cNvSpPr/>
          <p:nvPr/>
        </p:nvSpPr>
        <p:spPr>
          <a:xfrm flipH="false" flipV="false" rot="0">
            <a:off x="13035555" y="3964347"/>
            <a:ext cx="1059434" cy="593283"/>
          </a:xfrm>
          <a:custGeom>
            <a:avLst/>
            <a:gdLst/>
            <a:ahLst/>
            <a:cxnLst/>
            <a:rect r="r" b="b" t="t" l="l"/>
            <a:pathLst>
              <a:path h="593283" w="1059434">
                <a:moveTo>
                  <a:pt x="0" y="0"/>
                </a:moveTo>
                <a:lnTo>
                  <a:pt x="1059434" y="0"/>
                </a:lnTo>
                <a:lnTo>
                  <a:pt x="1059434" y="593283"/>
                </a:lnTo>
                <a:lnTo>
                  <a:pt x="0" y="593283"/>
                </a:lnTo>
                <a:lnTo>
                  <a:pt x="0" y="0"/>
                </a:lnTo>
                <a:close/>
              </a:path>
            </a:pathLst>
          </a:custGeom>
          <a:blipFill>
            <a:blip r:embed="rId3"/>
            <a:stretch>
              <a:fillRect l="0" t="0" r="0" b="0"/>
            </a:stretch>
          </a:blipFill>
        </p:spPr>
      </p:sp>
      <p:sp>
        <p:nvSpPr>
          <p:cNvPr name="TextBox 8" id="8"/>
          <p:cNvSpPr txBox="true"/>
          <p:nvPr/>
        </p:nvSpPr>
        <p:spPr>
          <a:xfrm rot="0">
            <a:off x="2608512" y="68674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TỔNG QUAN</a:t>
            </a:r>
          </a:p>
        </p:txBody>
      </p:sp>
      <p:sp>
        <p:nvSpPr>
          <p:cNvPr name="TextBox 9" id="9"/>
          <p:cNvSpPr txBox="true"/>
          <p:nvPr/>
        </p:nvSpPr>
        <p:spPr>
          <a:xfrm rot="0">
            <a:off x="1271702" y="3593136"/>
            <a:ext cx="12006855" cy="3794674"/>
          </a:xfrm>
          <a:prstGeom prst="rect">
            <a:avLst/>
          </a:prstGeom>
        </p:spPr>
        <p:txBody>
          <a:bodyPr anchor="t" rtlCol="false" tIns="0" lIns="0" bIns="0" rIns="0">
            <a:spAutoFit/>
          </a:bodyPr>
          <a:lstStyle/>
          <a:p>
            <a:pPr>
              <a:lnSpc>
                <a:spcPts val="5044"/>
              </a:lnSpc>
            </a:pPr>
            <a:r>
              <a:rPr lang="en-US" sz="3603">
                <a:solidFill>
                  <a:srgbClr val="000000"/>
                </a:solidFill>
                <a:latin typeface="Muli"/>
              </a:rPr>
              <a:t>-Điều khiển từ xa:  điều khiển TV, điều khiển điều hòa</a:t>
            </a:r>
          </a:p>
          <a:p>
            <a:pPr>
              <a:lnSpc>
                <a:spcPts val="5044"/>
              </a:lnSpc>
            </a:pPr>
            <a:r>
              <a:rPr lang="en-US" sz="3603">
                <a:solidFill>
                  <a:srgbClr val="000000"/>
                </a:solidFill>
                <a:latin typeface="Muli"/>
              </a:rPr>
              <a:t>-Ứng dụng trong công nghiệp và tự động hóa: điều khiển các thiết bị tự động hóa như máy móc, robot, hệ thống tự động hóa trong nhà máy.</a:t>
            </a:r>
          </a:p>
          <a:p>
            <a:pPr marL="0" indent="0" lvl="0">
              <a:lnSpc>
                <a:spcPts val="5044"/>
              </a:lnSpc>
              <a:spcBef>
                <a:spcPct val="0"/>
              </a:spcBef>
            </a:pPr>
            <a:r>
              <a:rPr lang="en-US" sz="3603">
                <a:solidFill>
                  <a:srgbClr val="000000"/>
                </a:solidFill>
                <a:latin typeface="Muli"/>
              </a:rPr>
              <a:t>-Ứng dụng trong y tế: điều khiển máy đo huyết áp, điều khiển các thiết bị hỗ trợ người khuyết tật...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612164" y="1370261"/>
            <a:ext cx="7063672" cy="8255778"/>
          </a:xfrm>
          <a:custGeom>
            <a:avLst/>
            <a:gdLst/>
            <a:ahLst/>
            <a:cxnLst/>
            <a:rect r="r" b="b" t="t" l="l"/>
            <a:pathLst>
              <a:path h="8255778" w="7063672">
                <a:moveTo>
                  <a:pt x="0" y="0"/>
                </a:moveTo>
                <a:lnTo>
                  <a:pt x="7063672" y="0"/>
                </a:lnTo>
                <a:lnTo>
                  <a:pt x="7063672" y="8255778"/>
                </a:lnTo>
                <a:lnTo>
                  <a:pt x="0" y="8255778"/>
                </a:lnTo>
                <a:lnTo>
                  <a:pt x="0" y="0"/>
                </a:lnTo>
                <a:close/>
              </a:path>
            </a:pathLst>
          </a:custGeom>
          <a:blipFill>
            <a:blip r:embed="rId2"/>
            <a:stretch>
              <a:fillRect l="0" t="0" r="0" b="0"/>
            </a:stretch>
          </a:blipFill>
        </p:spPr>
      </p:sp>
      <p:sp>
        <p:nvSpPr>
          <p:cNvPr name="TextBox 3" id="3"/>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CODE TRANSMITTER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326835" y="1616979"/>
            <a:ext cx="5932465" cy="7053042"/>
          </a:xfrm>
          <a:custGeom>
            <a:avLst/>
            <a:gdLst/>
            <a:ahLst/>
            <a:cxnLst/>
            <a:rect r="r" b="b" t="t" l="l"/>
            <a:pathLst>
              <a:path h="7053042" w="5932465">
                <a:moveTo>
                  <a:pt x="0" y="0"/>
                </a:moveTo>
                <a:lnTo>
                  <a:pt x="5932465" y="0"/>
                </a:lnTo>
                <a:lnTo>
                  <a:pt x="5932465" y="7053042"/>
                </a:lnTo>
                <a:lnTo>
                  <a:pt x="0" y="7053042"/>
                </a:lnTo>
                <a:lnTo>
                  <a:pt x="0" y="0"/>
                </a:lnTo>
                <a:close/>
              </a:path>
            </a:pathLst>
          </a:custGeom>
          <a:blipFill>
            <a:blip r:embed="rId2"/>
            <a:stretch>
              <a:fillRect l="0" t="0" r="0" b="0"/>
            </a:stretch>
          </a:blipFill>
        </p:spPr>
      </p:sp>
      <p:sp>
        <p:nvSpPr>
          <p:cNvPr name="Freeform 3" id="3"/>
          <p:cNvSpPr/>
          <p:nvPr/>
        </p:nvSpPr>
        <p:spPr>
          <a:xfrm flipH="false" flipV="false" rot="0">
            <a:off x="3344160" y="1616979"/>
            <a:ext cx="6195995" cy="7374374"/>
          </a:xfrm>
          <a:custGeom>
            <a:avLst/>
            <a:gdLst/>
            <a:ahLst/>
            <a:cxnLst/>
            <a:rect r="r" b="b" t="t" l="l"/>
            <a:pathLst>
              <a:path h="7374374" w="6195995">
                <a:moveTo>
                  <a:pt x="0" y="0"/>
                </a:moveTo>
                <a:lnTo>
                  <a:pt x="6195994" y="0"/>
                </a:lnTo>
                <a:lnTo>
                  <a:pt x="6195994" y="7374374"/>
                </a:lnTo>
                <a:lnTo>
                  <a:pt x="0" y="7374374"/>
                </a:lnTo>
                <a:lnTo>
                  <a:pt x="0" y="0"/>
                </a:lnTo>
                <a:close/>
              </a:path>
            </a:pathLst>
          </a:custGeom>
          <a:blipFill>
            <a:blip r:embed="rId3"/>
            <a:stretch>
              <a:fillRect l="0" t="0" r="0" b="0"/>
            </a:stretch>
          </a:blipFill>
        </p:spPr>
      </p:sp>
      <p:sp>
        <p:nvSpPr>
          <p:cNvPr name="TextBox 4" id="4"/>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CÁCH LẮP RECEIVER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575846" y="284411"/>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CODE RECEIVER</a:t>
            </a:r>
          </a:p>
        </p:txBody>
      </p:sp>
      <p:sp>
        <p:nvSpPr>
          <p:cNvPr name="Freeform 3" id="3"/>
          <p:cNvSpPr/>
          <p:nvPr/>
        </p:nvSpPr>
        <p:spPr>
          <a:xfrm flipH="false" flipV="false" rot="0">
            <a:off x="2742994" y="1370261"/>
            <a:ext cx="13292807" cy="7888039"/>
          </a:xfrm>
          <a:custGeom>
            <a:avLst/>
            <a:gdLst/>
            <a:ahLst/>
            <a:cxnLst/>
            <a:rect r="r" b="b" t="t" l="l"/>
            <a:pathLst>
              <a:path h="7888039" w="13292807">
                <a:moveTo>
                  <a:pt x="0" y="0"/>
                </a:moveTo>
                <a:lnTo>
                  <a:pt x="13292807" y="0"/>
                </a:lnTo>
                <a:lnTo>
                  <a:pt x="13292807" y="7888039"/>
                </a:lnTo>
                <a:lnTo>
                  <a:pt x="0" y="7888039"/>
                </a:lnTo>
                <a:lnTo>
                  <a:pt x="0" y="0"/>
                </a:lnTo>
                <a:close/>
              </a:path>
            </a:pathLst>
          </a:custGeom>
          <a:blipFill>
            <a:blip r:embed="rId2"/>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LƯU Ý VỚI RC5</a:t>
            </a:r>
          </a:p>
        </p:txBody>
      </p:sp>
      <p:sp>
        <p:nvSpPr>
          <p:cNvPr name="TextBox 6" id="6"/>
          <p:cNvSpPr txBox="true"/>
          <p:nvPr/>
        </p:nvSpPr>
        <p:spPr>
          <a:xfrm rot="0">
            <a:off x="1580449" y="2712695"/>
            <a:ext cx="15127103" cy="5709285"/>
          </a:xfrm>
          <a:prstGeom prst="rect">
            <a:avLst/>
          </a:prstGeom>
        </p:spPr>
        <p:txBody>
          <a:bodyPr anchor="t" rtlCol="false" tIns="0" lIns="0" bIns="0" rIns="0">
            <a:spAutoFit/>
          </a:bodyPr>
          <a:lstStyle/>
          <a:p>
            <a:pPr>
              <a:lnSpc>
                <a:spcPts val="5040"/>
              </a:lnSpc>
            </a:pPr>
            <a:r>
              <a:rPr lang="en-US" sz="3600">
                <a:solidFill>
                  <a:srgbClr val="000000"/>
                </a:solidFill>
                <a:latin typeface="Muli"/>
              </a:rPr>
              <a:t>Nếu dùng RC5 để gởi data đi:</a:t>
            </a:r>
          </a:p>
          <a:p>
            <a:pPr>
              <a:lnSpc>
                <a:spcPts val="5040"/>
              </a:lnSpc>
            </a:pPr>
            <a:r>
              <a:rPr lang="en-US" sz="3600">
                <a:solidFill>
                  <a:srgbClr val="000000"/>
                </a:solidFill>
                <a:latin typeface="Muli"/>
              </a:rPr>
              <a:t>            IrSender.sendRC5(SEND_VAL, N_BITS);</a:t>
            </a:r>
          </a:p>
          <a:p>
            <a:pPr>
              <a:lnSpc>
                <a:spcPts val="5040"/>
              </a:lnSpc>
            </a:pPr>
          </a:p>
          <a:p>
            <a:pPr>
              <a:lnSpc>
                <a:spcPts val="5040"/>
              </a:lnSpc>
            </a:pPr>
            <a:r>
              <a:rPr lang="en-US" sz="3600">
                <a:solidFill>
                  <a:srgbClr val="000000"/>
                </a:solidFill>
                <a:latin typeface="Muli"/>
              </a:rPr>
              <a:t>Giá trị nhận được thì SEND_VAL được chèn thêm 1 bit 1 ở đầu nên để </a:t>
            </a:r>
          </a:p>
          <a:p>
            <a:pPr>
              <a:lnSpc>
                <a:spcPts val="5040"/>
              </a:lnSpc>
            </a:pPr>
            <a:r>
              <a:rPr lang="en-US" sz="3600">
                <a:solidFill>
                  <a:srgbClr val="000000"/>
                </a:solidFill>
                <a:latin typeface="Muli"/>
              </a:rPr>
              <a:t>val có giá trị SEND_VAL thì cần tắt bit 1 đầu tiên đó đi:</a:t>
            </a:r>
          </a:p>
          <a:p>
            <a:pPr>
              <a:lnSpc>
                <a:spcPts val="5040"/>
              </a:lnSpc>
            </a:pPr>
            <a:r>
              <a:rPr lang="en-US" sz="3600">
                <a:solidFill>
                  <a:srgbClr val="000000"/>
                </a:solidFill>
                <a:latin typeface="Muli"/>
              </a:rPr>
              <a:t>            uint32_t val = IrReceiver.decodedIRData.decodedRawData; </a:t>
            </a:r>
          </a:p>
          <a:p>
            <a:pPr>
              <a:lnSpc>
                <a:spcPts val="5040"/>
              </a:lnSpc>
            </a:pPr>
            <a:r>
              <a:rPr lang="en-US" sz="3600">
                <a:solidFill>
                  <a:srgbClr val="000000"/>
                </a:solidFill>
                <a:latin typeface="Muli"/>
              </a:rPr>
              <a:t>            val = val &amp; ((1&lt;&lt;N_BITS) - 1);</a:t>
            </a:r>
          </a:p>
          <a:p>
            <a:pPr>
              <a:lnSpc>
                <a:spcPts val="5040"/>
              </a:lnSpc>
            </a:pPr>
          </a:p>
          <a:p>
            <a:pPr marL="0" indent="0" lvl="0">
              <a:lnSpc>
                <a:spcPts val="5040"/>
              </a:lnSpc>
              <a:spcBef>
                <a:spcPct val="0"/>
              </a:spcBef>
            </a:pP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3299669" y="5075791"/>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3784911" y="-3899454"/>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4913782" y="4354503"/>
            <a:ext cx="8460437" cy="1577994"/>
          </a:xfrm>
          <a:prstGeom prst="rect">
            <a:avLst/>
          </a:prstGeom>
        </p:spPr>
        <p:txBody>
          <a:bodyPr anchor="t" rtlCol="false" tIns="0" lIns="0" bIns="0" rIns="0">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6372" y="1731486"/>
            <a:ext cx="15606274" cy="1256013"/>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000000"/>
                </a:solidFill>
                <a:latin typeface="Muli Bold"/>
              </a:rPr>
              <a:t>Bộ truyền hồng ngoại (IR, infrared) </a:t>
            </a:r>
          </a:p>
        </p:txBody>
      </p:sp>
      <p:sp>
        <p:nvSpPr>
          <p:cNvPr name="TextBox 3" id="3"/>
          <p:cNvSpPr txBox="true"/>
          <p:nvPr/>
        </p:nvSpPr>
        <p:spPr>
          <a:xfrm rot="0">
            <a:off x="1356372" y="3744170"/>
            <a:ext cx="14728321" cy="5709285"/>
          </a:xfrm>
          <a:prstGeom prst="rect">
            <a:avLst/>
          </a:prstGeom>
        </p:spPr>
        <p:txBody>
          <a:bodyPr anchor="t" rtlCol="false" tIns="0" lIns="0" bIns="0" rIns="0">
            <a:spAutoFit/>
          </a:bodyPr>
          <a:lstStyle/>
          <a:p>
            <a:pPr>
              <a:lnSpc>
                <a:spcPts val="5040"/>
              </a:lnSpc>
            </a:pPr>
            <a:r>
              <a:rPr lang="en-US" sz="3600">
                <a:solidFill>
                  <a:srgbClr val="000000"/>
                </a:solidFill>
                <a:latin typeface="Muli"/>
              </a:rPr>
              <a:t>Gồm có:</a:t>
            </a:r>
          </a:p>
          <a:p>
            <a:pPr marL="777240" indent="-388620" lvl="1">
              <a:lnSpc>
                <a:spcPts val="5040"/>
              </a:lnSpc>
              <a:buFont typeface="Arial"/>
              <a:buChar char="•"/>
            </a:pPr>
            <a:r>
              <a:rPr lang="en-US" sz="3600">
                <a:solidFill>
                  <a:srgbClr val="000000"/>
                </a:solidFill>
                <a:latin typeface="Muli"/>
              </a:rPr>
              <a:t>Một dãy LED hồng ngoại, có chức năng như một bộ phát tín hiệu hồng ngoại.</a:t>
            </a:r>
          </a:p>
          <a:p>
            <a:pPr marL="777240" indent="-388620" lvl="1">
              <a:lnSpc>
                <a:spcPts val="5040"/>
              </a:lnSpc>
              <a:buFont typeface="Arial"/>
              <a:buChar char="•"/>
            </a:pPr>
            <a:r>
              <a:rPr lang="en-US" sz="3600">
                <a:solidFill>
                  <a:srgbClr val="000000"/>
                </a:solidFill>
                <a:latin typeface="Muli"/>
              </a:rPr>
              <a:t>M</a:t>
            </a:r>
            <a:r>
              <a:rPr lang="en-US" sz="3600">
                <a:solidFill>
                  <a:srgbClr val="000000"/>
                </a:solidFill>
                <a:latin typeface="Muli"/>
              </a:rPr>
              <a:t>ột mối nối PN được chế tạo đặc biệt với với sự bức xạ hồng ngoại cao, thường là GaAs. Khi một dòng điện đi qua mối nối PN với điện áp phân cực thuận, nó có thể kích thích một nguồn ánh sáng hồng ngoại với bước sóng trung tâm trong tầm 830-950nm, </a:t>
            </a:r>
            <a:r>
              <a:rPr lang="en-US" sz="3600">
                <a:solidFill>
                  <a:srgbClr val="000000"/>
                </a:solidFill>
                <a:latin typeface="Muli Bold"/>
              </a:rPr>
              <a:t>không thể nhìn thấy bằng mắt thường</a:t>
            </a:r>
            <a:r>
              <a:rPr lang="en-US" sz="3600">
                <a:solidFill>
                  <a:srgbClr val="000000"/>
                </a:solidFill>
                <a:latin typeface="Muli"/>
              </a:rPr>
              <a:t>.</a:t>
            </a:r>
          </a:p>
          <a:p>
            <a:pPr algn="l" marL="0" indent="0" lvl="0">
              <a:lnSpc>
                <a:spcPts val="5040"/>
              </a:lnSpc>
              <a:spcBef>
                <a:spcPct val="0"/>
              </a:spcBef>
            </a:pPr>
          </a:p>
        </p:txBody>
      </p:sp>
      <p:grpSp>
        <p:nvGrpSpPr>
          <p:cNvPr name="Group 4" id="4"/>
          <p:cNvGrpSpPr/>
          <p:nvPr/>
        </p:nvGrpSpPr>
        <p:grpSpPr>
          <a:xfrm rot="0">
            <a:off x="0" y="0"/>
            <a:ext cx="18288000" cy="1874361"/>
            <a:chOff x="0" y="0"/>
            <a:chExt cx="9414331" cy="964887"/>
          </a:xfrm>
        </p:grpSpPr>
        <p:sp>
          <p:nvSpPr>
            <p:cNvPr name="Freeform 5" id="5"/>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356372" y="1731486"/>
            <a:ext cx="15606274" cy="1256013"/>
          </a:xfrm>
          <a:prstGeom prst="rect">
            <a:avLst/>
          </a:prstGeom>
        </p:spPr>
        <p:txBody>
          <a:bodyPr anchor="t" rtlCol="false" tIns="0" lIns="0" bIns="0" rIns="0">
            <a:spAutoFit/>
          </a:bodyPr>
          <a:lstStyle/>
          <a:p>
            <a:pPr algn="l" marL="0" indent="0" lvl="0">
              <a:lnSpc>
                <a:spcPts val="10276"/>
              </a:lnSpc>
              <a:spcBef>
                <a:spcPct val="0"/>
              </a:spcBef>
            </a:pPr>
            <a:r>
              <a:rPr lang="en-US" sz="7340">
                <a:solidFill>
                  <a:srgbClr val="000000"/>
                </a:solidFill>
                <a:latin typeface="Muli Bold"/>
              </a:rPr>
              <a:t>Bộ nhận hồng ngoại</a:t>
            </a:r>
          </a:p>
        </p:txBody>
      </p:sp>
      <p:sp>
        <p:nvSpPr>
          <p:cNvPr name="TextBox 3" id="3"/>
          <p:cNvSpPr txBox="true"/>
          <p:nvPr/>
        </p:nvSpPr>
        <p:spPr>
          <a:xfrm rot="0">
            <a:off x="1356372" y="3744170"/>
            <a:ext cx="14728321" cy="4432935"/>
          </a:xfrm>
          <a:prstGeom prst="rect">
            <a:avLst/>
          </a:prstGeom>
        </p:spPr>
        <p:txBody>
          <a:bodyPr anchor="t" rtlCol="false" tIns="0" lIns="0" bIns="0" rIns="0">
            <a:spAutoFit/>
          </a:bodyPr>
          <a:lstStyle/>
          <a:p>
            <a:pPr>
              <a:lnSpc>
                <a:spcPts val="5040"/>
              </a:lnSpc>
            </a:pPr>
            <a:r>
              <a:rPr lang="en-US" sz="3600">
                <a:solidFill>
                  <a:srgbClr val="000000"/>
                </a:solidFill>
                <a:latin typeface="Muli"/>
              </a:rPr>
              <a:t>Là một thiết bị bán dẫn sử dụng bộ chuyển đổi ánh sáng hồng </a:t>
            </a:r>
            <a:r>
              <a:rPr lang="en-US" sz="3600">
                <a:solidFill>
                  <a:srgbClr val="000000"/>
                </a:solidFill>
                <a:latin typeface="Muli"/>
              </a:rPr>
              <a:t>ngoại sang tín hiệu điện. </a:t>
            </a:r>
          </a:p>
          <a:p>
            <a:pPr>
              <a:lnSpc>
                <a:spcPts val="5040"/>
              </a:lnSpc>
            </a:pPr>
          </a:p>
          <a:p>
            <a:pPr algn="l" marL="0" indent="0" lvl="0">
              <a:lnSpc>
                <a:spcPts val="5040"/>
              </a:lnSpc>
              <a:spcBef>
                <a:spcPct val="0"/>
              </a:spcBef>
            </a:pPr>
            <a:r>
              <a:rPr lang="en-US" sz="3600">
                <a:solidFill>
                  <a:srgbClr val="000000"/>
                </a:solidFill>
                <a:latin typeface="Muli"/>
              </a:rPr>
              <a:t>Phần linh kiện chính của thiết bị là mối nối PN được chế tạo từ một vật liệu đặc biệt. Mối nối PN có cấu trúc khác với một diode thông thường, cho phép nhận nhiều ánh sáng hồng ngoại. Khi cường độ của ánh sáng hồng ngoại tăng, dòng điện sẽ được sinh ra.</a:t>
            </a:r>
          </a:p>
        </p:txBody>
      </p:sp>
      <p:grpSp>
        <p:nvGrpSpPr>
          <p:cNvPr name="Group 4" id="4"/>
          <p:cNvGrpSpPr/>
          <p:nvPr/>
        </p:nvGrpSpPr>
        <p:grpSpPr>
          <a:xfrm rot="0">
            <a:off x="0" y="0"/>
            <a:ext cx="18288000" cy="1874361"/>
            <a:chOff x="0" y="0"/>
            <a:chExt cx="9414331" cy="964887"/>
          </a:xfrm>
        </p:grpSpPr>
        <p:sp>
          <p:nvSpPr>
            <p:cNvPr name="Freeform 5" id="5"/>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6" id="6"/>
            <p:cNvSpPr txBox="true"/>
            <p:nvPr/>
          </p:nvSpPr>
          <p:spPr>
            <a:xfrm>
              <a:off x="0" y="-38100"/>
              <a:ext cx="9414331" cy="1002987"/>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5.xml><?xml version="1.0" encoding="utf-8"?>
<p:sld xmlns:p="http://schemas.openxmlformats.org/presentationml/2006/main" xmlns:a="http://schemas.openxmlformats.org/drawingml/2006/main">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TextBox 5" id="5"/>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NGUYÊN LÍ HOẠT ĐỘNG</a:t>
            </a:r>
          </a:p>
        </p:txBody>
      </p:sp>
      <p:sp>
        <p:nvSpPr>
          <p:cNvPr name="TextBox 6" id="6"/>
          <p:cNvSpPr txBox="true"/>
          <p:nvPr/>
        </p:nvSpPr>
        <p:spPr>
          <a:xfrm rot="0">
            <a:off x="1580449" y="2201640"/>
            <a:ext cx="15127103" cy="5971540"/>
          </a:xfrm>
          <a:prstGeom prst="rect">
            <a:avLst/>
          </a:prstGeom>
        </p:spPr>
        <p:txBody>
          <a:bodyPr anchor="t" rtlCol="false" tIns="0" lIns="0" bIns="0" rIns="0">
            <a:spAutoFit/>
          </a:bodyPr>
          <a:lstStyle/>
          <a:p>
            <a:pPr>
              <a:lnSpc>
                <a:spcPts val="4759"/>
              </a:lnSpc>
            </a:pPr>
            <a:r>
              <a:rPr lang="en-US" sz="3399">
                <a:solidFill>
                  <a:srgbClr val="000000"/>
                </a:solidFill>
                <a:latin typeface="Muli"/>
              </a:rPr>
              <a:t>Dữ liệu </a:t>
            </a:r>
            <a:r>
              <a:rPr lang="en-US" sz="3399">
                <a:solidFill>
                  <a:srgbClr val="000000"/>
                </a:solidFill>
                <a:latin typeface="Muli"/>
              </a:rPr>
              <a:t>truyền được bắt đầu và kết thúc bằng các bit start và stop. Các bit start thông báo đến bộ nhận rằng dữ liệu sắp đến và bit stop chỉ rằng việc truyền đã kết thúc. </a:t>
            </a:r>
          </a:p>
          <a:p>
            <a:pPr>
              <a:lnSpc>
                <a:spcPts val="4759"/>
              </a:lnSpc>
            </a:pPr>
            <a:r>
              <a:rPr lang="en-US" sz="3399">
                <a:solidFill>
                  <a:srgbClr val="000000"/>
                </a:solidFill>
                <a:latin typeface="Muli"/>
              </a:rPr>
              <a:t>Nhược điểm: S</a:t>
            </a:r>
            <a:r>
              <a:rPr lang="en-US" sz="3399">
                <a:solidFill>
                  <a:srgbClr val="000000"/>
                </a:solidFill>
                <a:latin typeface="Muli"/>
              </a:rPr>
              <a:t>ự nhiễu do sự hiện diện của các nguồn hồng ngoại khác cũng được truyền đến bộ nhận. </a:t>
            </a:r>
          </a:p>
          <a:p>
            <a:pPr>
              <a:lnSpc>
                <a:spcPts val="4759"/>
              </a:lnSpc>
            </a:pPr>
            <a:r>
              <a:rPr lang="en-US" sz="3399">
                <a:solidFill>
                  <a:srgbClr val="000000"/>
                </a:solidFill>
                <a:latin typeface="Muli"/>
              </a:rPr>
              <a:t>Giải pháp: những bộ truyền hồng ngoại được thiết kế dao động tại một tần số cho trước. Bộ nhận chỉ đơn giản là giải mã tần số này. Nó sẽ bỏ qua bất kỳ tín hiệu nào ngoài tần số sóng mang, theo cách radio điều chỉ đến tần số FM mong muốn.</a:t>
            </a:r>
          </a:p>
          <a:p>
            <a:pPr marL="0" indent="0" lvl="0">
              <a:lnSpc>
                <a:spcPts val="47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2958334" y="2129366"/>
            <a:ext cx="12530617" cy="3377393"/>
          </a:xfrm>
          <a:custGeom>
            <a:avLst/>
            <a:gdLst/>
            <a:ahLst/>
            <a:cxnLst/>
            <a:rect r="r" b="b" t="t" l="l"/>
            <a:pathLst>
              <a:path h="3377393" w="12530617">
                <a:moveTo>
                  <a:pt x="0" y="0"/>
                </a:moveTo>
                <a:lnTo>
                  <a:pt x="12530616" y="0"/>
                </a:lnTo>
                <a:lnTo>
                  <a:pt x="12530616" y="3377393"/>
                </a:lnTo>
                <a:lnTo>
                  <a:pt x="0" y="3377393"/>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IR SIGNAL MODULATION</a:t>
            </a:r>
          </a:p>
        </p:txBody>
      </p:sp>
      <p:sp>
        <p:nvSpPr>
          <p:cNvPr name="TextBox 7" id="7"/>
          <p:cNvSpPr txBox="true"/>
          <p:nvPr/>
        </p:nvSpPr>
        <p:spPr>
          <a:xfrm rot="0">
            <a:off x="1660091" y="5846668"/>
            <a:ext cx="15127103" cy="357124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Muli"/>
              </a:rPr>
              <a:t>Trong quá trình module IR, encoder IR sẽ chuyển đổi tín hiệu nhị phân thành tín hiệu điện module. Tín hiệu điện này được gửi đến đèn LED truyền. Đèn LED truyền chuyển đổi tín hiệu điện module thành tín hiệu ánh sáng hồng ngoại module. Sau đó, bộ thu IR sẽ giải điều chế tín hiệu ánh sáng hồng ngoại và chuyển nó trở lại dạng nhị phân trước khi truyền thông tin đến bộ vi điều khiển.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2958334" y="2129366"/>
            <a:ext cx="12530617" cy="3377393"/>
          </a:xfrm>
          <a:custGeom>
            <a:avLst/>
            <a:gdLst/>
            <a:ahLst/>
            <a:cxnLst/>
            <a:rect r="r" b="b" t="t" l="l"/>
            <a:pathLst>
              <a:path h="3377393" w="12530617">
                <a:moveTo>
                  <a:pt x="0" y="0"/>
                </a:moveTo>
                <a:lnTo>
                  <a:pt x="12530616" y="0"/>
                </a:lnTo>
                <a:lnTo>
                  <a:pt x="12530616" y="3377393"/>
                </a:lnTo>
                <a:lnTo>
                  <a:pt x="0" y="3377393"/>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IR SIGNAL MODULATION</a:t>
            </a:r>
          </a:p>
        </p:txBody>
      </p:sp>
      <p:sp>
        <p:nvSpPr>
          <p:cNvPr name="TextBox 7" id="7"/>
          <p:cNvSpPr txBox="true"/>
          <p:nvPr/>
        </p:nvSpPr>
        <p:spPr>
          <a:xfrm rot="0">
            <a:off x="1660091" y="5846668"/>
            <a:ext cx="15127103" cy="357124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Muli"/>
              </a:rPr>
              <a:t>Modulated IR signal là một chuỗi xung ánh sáng hồng ngoại được bật và tắt ở tần số cao được gọi là tần số sóng mang. Tần số sóng mang được hầu hết các máy phát sử dụng là 38 kHz, vì tần số này rất hiếm và do đó có thể phân biệt được với tiếng ồn xung quanh. Bằng cách này, bộ thu IR sẽ biết rằng tín hiệu 38 kHz được gửi từ bộ phát chứ không phải được thu từ môi trường xung quanh.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2958334" y="2129366"/>
            <a:ext cx="12530617" cy="3377393"/>
          </a:xfrm>
          <a:custGeom>
            <a:avLst/>
            <a:gdLst/>
            <a:ahLst/>
            <a:cxnLst/>
            <a:rect r="r" b="b" t="t" l="l"/>
            <a:pathLst>
              <a:path h="3377393" w="12530617">
                <a:moveTo>
                  <a:pt x="0" y="0"/>
                </a:moveTo>
                <a:lnTo>
                  <a:pt x="12530616" y="0"/>
                </a:lnTo>
                <a:lnTo>
                  <a:pt x="12530616" y="3377393"/>
                </a:lnTo>
                <a:lnTo>
                  <a:pt x="0" y="3377393"/>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IR SIGNAL MODULATION</a:t>
            </a:r>
          </a:p>
        </p:txBody>
      </p:sp>
      <p:sp>
        <p:nvSpPr>
          <p:cNvPr name="TextBox 7" id="7"/>
          <p:cNvSpPr txBox="true"/>
          <p:nvPr/>
        </p:nvSpPr>
        <p:spPr>
          <a:xfrm rot="0">
            <a:off x="1660091" y="5846668"/>
            <a:ext cx="15127103" cy="2371090"/>
          </a:xfrm>
          <a:prstGeom prst="rect">
            <a:avLst/>
          </a:prstGeom>
        </p:spPr>
        <p:txBody>
          <a:bodyPr anchor="t" rtlCol="false" tIns="0" lIns="0" bIns="0" rIns="0">
            <a:spAutoFit/>
          </a:bodyPr>
          <a:lstStyle/>
          <a:p>
            <a:pPr marL="0" indent="0" lvl="0">
              <a:lnSpc>
                <a:spcPts val="4759"/>
              </a:lnSpc>
              <a:spcBef>
                <a:spcPct val="0"/>
              </a:spcBef>
            </a:pPr>
            <a:r>
              <a:rPr lang="en-US" sz="3399">
                <a:solidFill>
                  <a:srgbClr val="000000"/>
                </a:solidFill>
                <a:latin typeface="Muli"/>
              </a:rPr>
              <a:t>Diode thu phát hiện tất cả các tần số của ánh sáng hồng ngoại, nhưng nó có bộ lọc thông dải và chỉ cho phép đi qua IR ở tần số 38 kHz. Sau đó, nó khuếch đại tín hiệu đã điều chế bằng bộ tiền khuếch đại và chuyển đổi nó thành tín hiệu nhị phân trước khi gửi đến bộ vi điều khiển.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522821" y="636933"/>
            <a:ext cx="17177026" cy="8995198"/>
            <a:chOff x="0" y="0"/>
            <a:chExt cx="4523990" cy="2369106"/>
          </a:xfrm>
        </p:grpSpPr>
        <p:sp>
          <p:nvSpPr>
            <p:cNvPr name="Freeform 3" id="3"/>
            <p:cNvSpPr/>
            <p:nvPr/>
          </p:nvSpPr>
          <p:spPr>
            <a:xfrm flipH="false" flipV="false" rot="0">
              <a:off x="0" y="0"/>
              <a:ext cx="4523990" cy="2369106"/>
            </a:xfrm>
            <a:custGeom>
              <a:avLst/>
              <a:gdLst/>
              <a:ahLst/>
              <a:cxnLst/>
              <a:rect r="r" b="b" t="t" l="l"/>
              <a:pathLst>
                <a:path h="2369106" w="4523990">
                  <a:moveTo>
                    <a:pt x="10366" y="0"/>
                  </a:moveTo>
                  <a:lnTo>
                    <a:pt x="4513624" y="0"/>
                  </a:lnTo>
                  <a:cubicBezTo>
                    <a:pt x="4519349" y="0"/>
                    <a:pt x="4523990" y="4641"/>
                    <a:pt x="4523990" y="10366"/>
                  </a:cubicBezTo>
                  <a:lnTo>
                    <a:pt x="4523990" y="2358739"/>
                  </a:lnTo>
                  <a:cubicBezTo>
                    <a:pt x="4523990" y="2361489"/>
                    <a:pt x="4522898" y="2364125"/>
                    <a:pt x="4520954" y="2366069"/>
                  </a:cubicBezTo>
                  <a:cubicBezTo>
                    <a:pt x="4519010" y="2368013"/>
                    <a:pt x="4516373" y="2369106"/>
                    <a:pt x="4513624" y="2369106"/>
                  </a:cubicBezTo>
                  <a:lnTo>
                    <a:pt x="10366" y="2369106"/>
                  </a:lnTo>
                  <a:cubicBezTo>
                    <a:pt x="7617" y="2369106"/>
                    <a:pt x="4980" y="2368013"/>
                    <a:pt x="3036" y="2366069"/>
                  </a:cubicBezTo>
                  <a:cubicBezTo>
                    <a:pt x="1092" y="2364125"/>
                    <a:pt x="0" y="2361489"/>
                    <a:pt x="0" y="2358739"/>
                  </a:cubicBezTo>
                  <a:lnTo>
                    <a:pt x="0" y="10366"/>
                  </a:lnTo>
                  <a:cubicBezTo>
                    <a:pt x="0" y="7617"/>
                    <a:pt x="1092" y="4980"/>
                    <a:pt x="3036" y="3036"/>
                  </a:cubicBezTo>
                  <a:cubicBezTo>
                    <a:pt x="4980" y="1092"/>
                    <a:pt x="7617" y="0"/>
                    <a:pt x="10366" y="0"/>
                  </a:cubicBezTo>
                  <a:close/>
                </a:path>
              </a:pathLst>
            </a:custGeom>
            <a:solidFill>
              <a:srgbClr val="FFFFFF"/>
            </a:solidFill>
            <a:ln cap="rnd">
              <a:noFill/>
              <a:prstDash val="solid"/>
              <a:round/>
            </a:ln>
          </p:spPr>
        </p:sp>
        <p:sp>
          <p:nvSpPr>
            <p:cNvPr name="TextBox 4" id="4"/>
            <p:cNvSpPr txBox="true"/>
            <p:nvPr/>
          </p:nvSpPr>
          <p:spPr>
            <a:xfrm>
              <a:off x="0" y="-47625"/>
              <a:ext cx="4523990" cy="2416731"/>
            </a:xfrm>
            <a:prstGeom prst="rect">
              <a:avLst/>
            </a:prstGeom>
          </p:spPr>
          <p:txBody>
            <a:bodyPr anchor="ctr" rtlCol="false" tIns="50800" lIns="50800" bIns="50800" rIns="50800"/>
            <a:lstStyle/>
            <a:p>
              <a:pPr algn="ctr" marL="0" indent="0" lvl="0">
                <a:lnSpc>
                  <a:spcPts val="3640"/>
                </a:lnSpc>
                <a:spcBef>
                  <a:spcPct val="0"/>
                </a:spcBef>
              </a:pPr>
            </a:p>
          </p:txBody>
        </p:sp>
      </p:grpSp>
      <p:sp>
        <p:nvSpPr>
          <p:cNvPr name="Freeform 5" id="5"/>
          <p:cNvSpPr/>
          <p:nvPr/>
        </p:nvSpPr>
        <p:spPr>
          <a:xfrm flipH="false" flipV="false" rot="0">
            <a:off x="1435475" y="1732308"/>
            <a:ext cx="15351718" cy="4171510"/>
          </a:xfrm>
          <a:custGeom>
            <a:avLst/>
            <a:gdLst/>
            <a:ahLst/>
            <a:cxnLst/>
            <a:rect r="r" b="b" t="t" l="l"/>
            <a:pathLst>
              <a:path h="4171510" w="15351718">
                <a:moveTo>
                  <a:pt x="0" y="0"/>
                </a:moveTo>
                <a:lnTo>
                  <a:pt x="15351718" y="0"/>
                </a:lnTo>
                <a:lnTo>
                  <a:pt x="15351718" y="4171510"/>
                </a:lnTo>
                <a:lnTo>
                  <a:pt x="0" y="4171510"/>
                </a:lnTo>
                <a:lnTo>
                  <a:pt x="0" y="0"/>
                </a:lnTo>
                <a:close/>
              </a:path>
            </a:pathLst>
          </a:custGeom>
          <a:blipFill>
            <a:blip r:embed="rId2"/>
            <a:stretch>
              <a:fillRect l="0" t="0" r="0" b="0"/>
            </a:stretch>
          </a:blipFill>
        </p:spPr>
      </p:sp>
      <p:sp>
        <p:nvSpPr>
          <p:cNvPr name="TextBox 6" id="6"/>
          <p:cNvSpPr txBox="true"/>
          <p:nvPr/>
        </p:nvSpPr>
        <p:spPr>
          <a:xfrm rot="0">
            <a:off x="2608512" y="646458"/>
            <a:ext cx="13070976" cy="1085850"/>
          </a:xfrm>
          <a:prstGeom prst="rect">
            <a:avLst/>
          </a:prstGeom>
        </p:spPr>
        <p:txBody>
          <a:bodyPr anchor="t" rtlCol="false" tIns="0" lIns="0" bIns="0" rIns="0">
            <a:spAutoFit/>
          </a:bodyPr>
          <a:lstStyle/>
          <a:p>
            <a:pPr algn="ctr" marL="0" indent="0" lvl="0">
              <a:lnSpc>
                <a:spcPts val="8640"/>
              </a:lnSpc>
              <a:spcBef>
                <a:spcPct val="0"/>
              </a:spcBef>
            </a:pPr>
            <a:r>
              <a:rPr lang="en-US" sz="7200">
                <a:solidFill>
                  <a:srgbClr val="101010"/>
                </a:solidFill>
                <a:latin typeface="Muli Bold"/>
              </a:rPr>
              <a:t>NGUYÊN LÍ HOẠT ĐỘNG</a:t>
            </a:r>
          </a:p>
        </p:txBody>
      </p:sp>
      <p:sp>
        <p:nvSpPr>
          <p:cNvPr name="TextBox 7" id="7"/>
          <p:cNvSpPr txBox="true"/>
          <p:nvPr/>
        </p:nvSpPr>
        <p:spPr>
          <a:xfrm rot="0">
            <a:off x="1660091" y="5846668"/>
            <a:ext cx="15127103" cy="3571240"/>
          </a:xfrm>
          <a:prstGeom prst="rect">
            <a:avLst/>
          </a:prstGeom>
        </p:spPr>
        <p:txBody>
          <a:bodyPr anchor="t" rtlCol="false" tIns="0" lIns="0" bIns="0" rIns="0">
            <a:spAutoFit/>
          </a:bodyPr>
          <a:lstStyle/>
          <a:p>
            <a:pPr>
              <a:lnSpc>
                <a:spcPts val="4759"/>
              </a:lnSpc>
            </a:pPr>
            <a:r>
              <a:rPr lang="en-US" sz="3399">
                <a:solidFill>
                  <a:srgbClr val="000000"/>
                </a:solidFill>
                <a:latin typeface="Muli"/>
              </a:rPr>
              <a:t>Encoder MCU: biến đổi các tín hiệu khác nhau thành tín hiệu số</a:t>
            </a:r>
          </a:p>
          <a:p>
            <a:pPr>
              <a:lnSpc>
                <a:spcPts val="4759"/>
              </a:lnSpc>
            </a:pPr>
            <a:r>
              <a:rPr lang="en-US" sz="3399">
                <a:solidFill>
                  <a:srgbClr val="000000"/>
                </a:solidFill>
                <a:latin typeface="Muli"/>
              </a:rPr>
              <a:t>Encrypt&amp;Modulation: Mã hóa để bảo mật và module hóa để chuyển tín hiệu số thành tín hiệu điện module.</a:t>
            </a:r>
          </a:p>
          <a:p>
            <a:pPr>
              <a:lnSpc>
                <a:spcPts val="4759"/>
              </a:lnSpc>
            </a:pPr>
            <a:r>
              <a:rPr lang="en-US" sz="3399">
                <a:solidFill>
                  <a:srgbClr val="000000"/>
                </a:solidFill>
                <a:latin typeface="Muli"/>
              </a:rPr>
              <a:t>Photoelectronic Amplification: khuếch đại tín hiệu điện module</a:t>
            </a:r>
          </a:p>
          <a:p>
            <a:pPr>
              <a:lnSpc>
                <a:spcPts val="4759"/>
              </a:lnSpc>
            </a:pPr>
            <a:r>
              <a:rPr lang="en-US" sz="3399">
                <a:solidFill>
                  <a:srgbClr val="000000"/>
                </a:solidFill>
                <a:latin typeface="Muli"/>
              </a:rPr>
              <a:t>Demodulation: Chuyển tín hiệu điện module thành tín hiệu số.</a:t>
            </a:r>
          </a:p>
          <a:p>
            <a:pPr marL="0" indent="0" lvl="0">
              <a:lnSpc>
                <a:spcPts val="4759"/>
              </a:lnSpc>
              <a:spcBef>
                <a:spcPct val="0"/>
              </a:spcBef>
            </a:pPr>
            <a:r>
              <a:rPr lang="en-US" sz="3399">
                <a:solidFill>
                  <a:srgbClr val="000000"/>
                </a:solidFill>
                <a:latin typeface="Muli"/>
              </a:rPr>
              <a:t>Decoder MCU: giải mã tín hiệu số thành các tín hiệu vật lí khác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DAFzGJbcVfM</dc:identifier>
  <dcterms:modified xsi:type="dcterms:W3CDTF">2011-08-01T06:04:30Z</dcterms:modified>
  <cp:revision>1</cp:revision>
  <dc:title>VDK-Nhóm8</dc:title>
</cp:coreProperties>
</file>